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sldIdLst>
    <p:sldId id="257" r:id="rId5"/>
    <p:sldId id="266" r:id="rId6"/>
    <p:sldId id="305" r:id="rId7"/>
    <p:sldId id="265" r:id="rId8"/>
    <p:sldId id="271" r:id="rId9"/>
    <p:sldId id="261" r:id="rId10"/>
    <p:sldId id="260" r:id="rId11"/>
    <p:sldId id="272" r:id="rId12"/>
    <p:sldId id="274" r:id="rId13"/>
    <p:sldId id="263" r:id="rId14"/>
    <p:sldId id="270" r:id="rId15"/>
    <p:sldId id="282" r:id="rId16"/>
    <p:sldId id="283" r:id="rId17"/>
    <p:sldId id="294" r:id="rId18"/>
    <p:sldId id="284" r:id="rId19"/>
    <p:sldId id="287" r:id="rId20"/>
    <p:sldId id="276" r:id="rId21"/>
    <p:sldId id="262" r:id="rId22"/>
    <p:sldId id="275" r:id="rId23"/>
    <p:sldId id="290" r:id="rId24"/>
    <p:sldId id="291" r:id="rId25"/>
    <p:sldId id="292" r:id="rId26"/>
    <p:sldId id="300" r:id="rId27"/>
    <p:sldId id="311" r:id="rId28"/>
    <p:sldId id="308" r:id="rId29"/>
    <p:sldId id="307" r:id="rId30"/>
    <p:sldId id="310" r:id="rId31"/>
    <p:sldId id="306" r:id="rId32"/>
    <p:sldId id="309" r:id="rId33"/>
    <p:sldId id="312" r:id="rId34"/>
    <p:sldId id="302" r:id="rId35"/>
    <p:sldId id="324" r:id="rId36"/>
    <p:sldId id="321" r:id="rId37"/>
    <p:sldId id="322" r:id="rId38"/>
    <p:sldId id="325" r:id="rId39"/>
    <p:sldId id="326" r:id="rId40"/>
    <p:sldId id="327" r:id="rId41"/>
    <p:sldId id="331" r:id="rId42"/>
    <p:sldId id="337" r:id="rId43"/>
    <p:sldId id="338" r:id="rId44"/>
    <p:sldId id="332" r:id="rId45"/>
    <p:sldId id="333" r:id="rId46"/>
    <p:sldId id="335" r:id="rId47"/>
    <p:sldId id="334" r:id="rId48"/>
    <p:sldId id="336" r:id="rId49"/>
    <p:sldId id="289" r:id="rId50"/>
    <p:sldId id="281" r:id="rId51"/>
    <p:sldId id="293" r:id="rId52"/>
    <p:sldId id="315" r:id="rId53"/>
    <p:sldId id="297" r:id="rId54"/>
    <p:sldId id="319" r:id="rId55"/>
    <p:sldId id="318" r:id="rId56"/>
    <p:sldId id="316" r:id="rId57"/>
    <p:sldId id="29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8" autoAdjust="0"/>
    <p:restoredTop sz="73768" autoAdjust="0"/>
  </p:normalViewPr>
  <p:slideViewPr>
    <p:cSldViewPr snapToGrid="0">
      <p:cViewPr varScale="1">
        <p:scale>
          <a:sx n="84" d="100"/>
          <a:sy n="84" d="100"/>
        </p:scale>
        <p:origin x="834" y="84"/>
      </p:cViewPr>
      <p:guideLst/>
    </p:cSldViewPr>
  </p:slideViewPr>
  <p:notesTextViewPr>
    <p:cViewPr>
      <p:scale>
        <a:sx n="1" d="1"/>
        <a:sy n="1" d="1"/>
      </p:scale>
      <p:origin x="0" y="0"/>
    </p:cViewPr>
  </p:notesTextViewPr>
  <p:sorterViewPr>
    <p:cViewPr>
      <p:scale>
        <a:sx n="100" d="100"/>
        <a:sy n="100" d="100"/>
      </p:scale>
      <p:origin x="0" y="-7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954A1-14F9-4B21-8669-91C4910EC115}"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0C56F-7ECD-4845-BFB4-FE6483635FE1}" type="slidenum">
              <a:rPr lang="en-US" smtClean="0"/>
              <a:t>‹#›</a:t>
            </a:fld>
            <a:endParaRPr lang="en-US"/>
          </a:p>
        </p:txBody>
      </p:sp>
    </p:spTree>
    <p:extLst>
      <p:ext uri="{BB962C8B-B14F-4D97-AF65-F5344CB8AC3E}">
        <p14:creationId xmlns:p14="http://schemas.microsoft.com/office/powerpoint/2010/main" val="287258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ph.org/aph-refreshable-braille-comparis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a:t>
            </a:fld>
            <a:endParaRPr lang="en-US"/>
          </a:p>
        </p:txBody>
      </p:sp>
    </p:spTree>
    <p:extLst>
      <p:ext uri="{BB962C8B-B14F-4D97-AF65-F5344CB8AC3E}">
        <p14:creationId xmlns:p14="http://schemas.microsoft.com/office/powerpoint/2010/main" val="63451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10</a:t>
            </a:fld>
            <a:endParaRPr lang="en-US"/>
          </a:p>
        </p:txBody>
      </p:sp>
    </p:spTree>
    <p:extLst>
      <p:ext uri="{BB962C8B-B14F-4D97-AF65-F5344CB8AC3E}">
        <p14:creationId xmlns:p14="http://schemas.microsoft.com/office/powerpoint/2010/main" val="165339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11</a:t>
            </a:fld>
            <a:endParaRPr lang="en-US"/>
          </a:p>
        </p:txBody>
      </p:sp>
    </p:spTree>
    <p:extLst>
      <p:ext uri="{BB962C8B-B14F-4D97-AF65-F5344CB8AC3E}">
        <p14:creationId xmlns:p14="http://schemas.microsoft.com/office/powerpoint/2010/main" val="312378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12</a:t>
            </a:fld>
            <a:endParaRPr lang="en-US"/>
          </a:p>
        </p:txBody>
      </p:sp>
    </p:spTree>
    <p:extLst>
      <p:ext uri="{BB962C8B-B14F-4D97-AF65-F5344CB8AC3E}">
        <p14:creationId xmlns:p14="http://schemas.microsoft.com/office/powerpoint/2010/main" val="95041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13</a:t>
            </a:fld>
            <a:endParaRPr lang="en-US"/>
          </a:p>
        </p:txBody>
      </p:sp>
    </p:spTree>
    <p:extLst>
      <p:ext uri="{BB962C8B-B14F-4D97-AF65-F5344CB8AC3E}">
        <p14:creationId xmlns:p14="http://schemas.microsoft.com/office/powerpoint/2010/main" val="174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14</a:t>
            </a:fld>
            <a:endParaRPr lang="en-US"/>
          </a:p>
        </p:txBody>
      </p:sp>
    </p:spTree>
    <p:extLst>
      <p:ext uri="{BB962C8B-B14F-4D97-AF65-F5344CB8AC3E}">
        <p14:creationId xmlns:p14="http://schemas.microsoft.com/office/powerpoint/2010/main" val="402157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APH Superintendent Susan Merwin worked with the Kentucky legislature for $25,000 to double the size of the pressroom and bindery room to make room for producing educational aids as no part of the federal funds could be used for the erection or leasing of buildings. She died suddenly in 1923 of influenza.</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15</a:t>
            </a:fld>
            <a:endParaRPr lang="en-US"/>
          </a:p>
        </p:txBody>
      </p:sp>
    </p:spTree>
    <p:extLst>
      <p:ext uri="{BB962C8B-B14F-4D97-AF65-F5344CB8AC3E}">
        <p14:creationId xmlns:p14="http://schemas.microsoft.com/office/powerpoint/2010/main" val="426306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16</a:t>
            </a:fld>
            <a:endParaRPr lang="en-US"/>
          </a:p>
        </p:txBody>
      </p:sp>
    </p:spTree>
    <p:extLst>
      <p:ext uri="{BB962C8B-B14F-4D97-AF65-F5344CB8AC3E}">
        <p14:creationId xmlns:p14="http://schemas.microsoft.com/office/powerpoint/2010/main" val="51147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17</a:t>
            </a:fld>
            <a:endParaRPr lang="en-US"/>
          </a:p>
        </p:txBody>
      </p:sp>
    </p:spTree>
    <p:extLst>
      <p:ext uri="{BB962C8B-B14F-4D97-AF65-F5344CB8AC3E}">
        <p14:creationId xmlns:p14="http://schemas.microsoft.com/office/powerpoint/2010/main" val="220816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1961, majority of students receiving federal quota funds are served in public school programs.</a:t>
            </a:r>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18</a:t>
            </a:fld>
            <a:endParaRPr lang="en-US"/>
          </a:p>
        </p:txBody>
      </p:sp>
    </p:spTree>
    <p:extLst>
      <p:ext uri="{BB962C8B-B14F-4D97-AF65-F5344CB8AC3E}">
        <p14:creationId xmlns:p14="http://schemas.microsoft.com/office/powerpoint/2010/main" val="26610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Majority of EOTs might or might not have experience working with people who are blind or visually impaired.</a:t>
            </a:r>
          </a:p>
          <a:p>
            <a:pPr marL="171450" indent="-171450">
              <a:buFont typeface="Arial" panose="020B0604020202020204" pitchFamily="34" charset="0"/>
              <a:buChar char="•"/>
            </a:pPr>
            <a:r>
              <a:rPr lang="en-US" dirty="0"/>
              <a:t>Textbook decisions for those students are being made from increasingly diverse sources.</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19</a:t>
            </a:fld>
            <a:endParaRPr lang="en-US"/>
          </a:p>
        </p:txBody>
      </p:sp>
    </p:spTree>
    <p:extLst>
      <p:ext uri="{BB962C8B-B14F-4D97-AF65-F5344CB8AC3E}">
        <p14:creationId xmlns:p14="http://schemas.microsoft.com/office/powerpoint/2010/main" val="156793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a:t>
            </a:fld>
            <a:endParaRPr lang="en-US"/>
          </a:p>
        </p:txBody>
      </p:sp>
    </p:spTree>
    <p:extLst>
      <p:ext uri="{BB962C8B-B14F-4D97-AF65-F5344CB8AC3E}">
        <p14:creationId xmlns:p14="http://schemas.microsoft.com/office/powerpoint/2010/main" val="274334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rubella epidemic of 1963-65, had these children reaching school age in the late 60s and early 70s. </a:t>
            </a:r>
          </a:p>
        </p:txBody>
      </p:sp>
      <p:sp>
        <p:nvSpPr>
          <p:cNvPr id="4" name="Slide Number Placeholder 3"/>
          <p:cNvSpPr>
            <a:spLocks noGrp="1"/>
          </p:cNvSpPr>
          <p:nvPr>
            <p:ph type="sldNum" sz="quarter" idx="5"/>
          </p:nvPr>
        </p:nvSpPr>
        <p:spPr/>
        <p:txBody>
          <a:bodyPr/>
          <a:lstStyle/>
          <a:p>
            <a:fld id="{9B40C56F-7ECD-4845-BFB4-FE6483635FE1}" type="slidenum">
              <a:rPr lang="en-US" smtClean="0"/>
              <a:t>20</a:t>
            </a:fld>
            <a:endParaRPr lang="en-US"/>
          </a:p>
        </p:txBody>
      </p:sp>
    </p:spTree>
    <p:extLst>
      <p:ext uri="{BB962C8B-B14F-4D97-AF65-F5344CB8AC3E}">
        <p14:creationId xmlns:p14="http://schemas.microsoft.com/office/powerpoint/2010/main" val="571705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21</a:t>
            </a:fld>
            <a:endParaRPr lang="en-US"/>
          </a:p>
        </p:txBody>
      </p:sp>
    </p:spTree>
    <p:extLst>
      <p:ext uri="{BB962C8B-B14F-4D97-AF65-F5344CB8AC3E}">
        <p14:creationId xmlns:p14="http://schemas.microsoft.com/office/powerpoint/2010/main" val="390561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Collaborate with test developers, test publishers, school psychologists, test administrators, researchers, teachers, parents, and test takers</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Consult on issues related to testing students who are blind and visually impaired</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Conduct test item bias review</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Conduct accessibility review</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Edit tests for presentation in accessible media</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Transcribe tests into braille</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Design and create tactile graphics and large print masters</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Produce tests in braille, large print, and audio formats</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Prepare alt-tags and/or text-based descriptions of graphics, and mathematical/scientific equations and symbols as needed</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Assist with preparation of electronic files for computer-based or online delivery via assistive technology</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Prepare written scripts and/or make recorded version of written scripts</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Proofread transcribed braille tests using certified proofreaders</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Develop test administration notes for accessible versions of tests</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Provide trainings, workshops, information, resources, etc.</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Adapt, create, or provide accessible test-related tools and materials (e.g., rulers, protractors, raised line graph paper, etc.)</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Provide test preparation materials, practice tests, answer documents, administration manuals and other test-related documents in accessible media</a:t>
            </a:r>
          </a:p>
          <a:p>
            <a:pPr algn="l" fontAlgn="base">
              <a:buFont typeface="Arial" panose="020B0604020202020204" pitchFamily="34" charset="0"/>
              <a:buChar char="•"/>
            </a:pPr>
            <a:r>
              <a:rPr lang="en-US" b="0" i="0" dirty="0">
                <a:solidFill>
                  <a:srgbClr val="000000"/>
                </a:solidFill>
                <a:effectLst/>
                <a:latin typeface="Verdana" panose="020B0604030504040204" pitchFamily="34" charset="0"/>
              </a:rPr>
              <a:t>Back-translation of braille: For example, we can take an answer sheet that a student has created in braille and translate it into print.</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22</a:t>
            </a:fld>
            <a:endParaRPr lang="en-US"/>
          </a:p>
        </p:txBody>
      </p:sp>
    </p:spTree>
    <p:extLst>
      <p:ext uri="{BB962C8B-B14F-4D97-AF65-F5344CB8AC3E}">
        <p14:creationId xmlns:p14="http://schemas.microsoft.com/office/powerpoint/2010/main" val="46276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23</a:t>
            </a:fld>
            <a:endParaRPr lang="en-US"/>
          </a:p>
        </p:txBody>
      </p:sp>
    </p:spTree>
    <p:extLst>
      <p:ext uri="{BB962C8B-B14F-4D97-AF65-F5344CB8AC3E}">
        <p14:creationId xmlns:p14="http://schemas.microsoft.com/office/powerpoint/2010/main" val="291771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24</a:t>
            </a:fld>
            <a:endParaRPr lang="en-US"/>
          </a:p>
        </p:txBody>
      </p:sp>
    </p:spTree>
    <p:extLst>
      <p:ext uri="{BB962C8B-B14F-4D97-AF65-F5344CB8AC3E}">
        <p14:creationId xmlns:p14="http://schemas.microsoft.com/office/powerpoint/2010/main" val="3752302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25</a:t>
            </a:fld>
            <a:endParaRPr lang="en-US"/>
          </a:p>
        </p:txBody>
      </p:sp>
    </p:spTree>
    <p:extLst>
      <p:ext uri="{BB962C8B-B14F-4D97-AF65-F5344CB8AC3E}">
        <p14:creationId xmlns:p14="http://schemas.microsoft.com/office/powerpoint/2010/main" val="123056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26</a:t>
            </a:fld>
            <a:endParaRPr lang="en-US"/>
          </a:p>
        </p:txBody>
      </p:sp>
    </p:spTree>
    <p:extLst>
      <p:ext uri="{BB962C8B-B14F-4D97-AF65-F5344CB8AC3E}">
        <p14:creationId xmlns:p14="http://schemas.microsoft.com/office/powerpoint/2010/main" val="294631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roxima-nova"/>
              </a:rPr>
              <a:t>Three verbosity levels give you complete control over the amount of information spoken.</a:t>
            </a:r>
          </a:p>
          <a:p>
            <a:r>
              <a:rPr lang="en-US" b="0" i="0" dirty="0">
                <a:solidFill>
                  <a:srgbClr val="000000"/>
                </a:solidFill>
                <a:effectLst/>
                <a:latin typeface="proxima-nova"/>
              </a:rPr>
              <a:t>Special locators make it easier to follow the mouse pointer and text cursor as they move across the screen.</a:t>
            </a:r>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27</a:t>
            </a:fld>
            <a:endParaRPr lang="en-US"/>
          </a:p>
        </p:txBody>
      </p:sp>
    </p:spTree>
    <p:extLst>
      <p:ext uri="{BB962C8B-B14F-4D97-AF65-F5344CB8AC3E}">
        <p14:creationId xmlns:p14="http://schemas.microsoft.com/office/powerpoint/2010/main" val="272497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28</a:t>
            </a:fld>
            <a:endParaRPr lang="en-US"/>
          </a:p>
        </p:txBody>
      </p:sp>
    </p:spTree>
    <p:extLst>
      <p:ext uri="{BB962C8B-B14F-4D97-AF65-F5344CB8AC3E}">
        <p14:creationId xmlns:p14="http://schemas.microsoft.com/office/powerpoint/2010/main" val="3314136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Inter"/>
              </a:rPr>
              <a:t>View a </a:t>
            </a:r>
            <a:r>
              <a:rPr lang="en-US" b="0" i="0" dirty="0">
                <a:solidFill>
                  <a:srgbClr val="000000"/>
                </a:solidFill>
                <a:effectLst/>
                <a:latin typeface="Inter"/>
                <a:hlinkClick r:id="rId3"/>
              </a:rPr>
              <a:t>comparison chart of APH refreshable braille</a:t>
            </a:r>
            <a:r>
              <a:rPr lang="en-US" b="0" i="0" dirty="0">
                <a:solidFill>
                  <a:srgbClr val="000000"/>
                </a:solidFill>
                <a:effectLst/>
                <a:latin typeface="Inter"/>
              </a:rPr>
              <a:t> displays.</a:t>
            </a:r>
          </a:p>
          <a:p>
            <a:endParaRPr lang="en-US" dirty="0"/>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29</a:t>
            </a:fld>
            <a:endParaRPr lang="en-US"/>
          </a:p>
        </p:txBody>
      </p:sp>
    </p:spTree>
    <p:extLst>
      <p:ext uri="{BB962C8B-B14F-4D97-AF65-F5344CB8AC3E}">
        <p14:creationId xmlns:p14="http://schemas.microsoft.com/office/powerpoint/2010/main" val="347332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a:t>
            </a:fld>
            <a:endParaRPr lang="en-US"/>
          </a:p>
        </p:txBody>
      </p:sp>
    </p:spTree>
    <p:extLst>
      <p:ext uri="{BB962C8B-B14F-4D97-AF65-F5344CB8AC3E}">
        <p14:creationId xmlns:p14="http://schemas.microsoft.com/office/powerpoint/2010/main" val="3384549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30</a:t>
            </a:fld>
            <a:endParaRPr lang="en-US"/>
          </a:p>
        </p:txBody>
      </p:sp>
    </p:spTree>
    <p:extLst>
      <p:ext uri="{BB962C8B-B14F-4D97-AF65-F5344CB8AC3E}">
        <p14:creationId xmlns:p14="http://schemas.microsoft.com/office/powerpoint/2010/main" val="3671696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31</a:t>
            </a:fld>
            <a:endParaRPr lang="en-US"/>
          </a:p>
        </p:txBody>
      </p:sp>
    </p:spTree>
    <p:extLst>
      <p:ext uri="{BB962C8B-B14F-4D97-AF65-F5344CB8AC3E}">
        <p14:creationId xmlns:p14="http://schemas.microsoft.com/office/powerpoint/2010/main" val="3467436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32</a:t>
            </a:fld>
            <a:endParaRPr lang="en-US"/>
          </a:p>
        </p:txBody>
      </p:sp>
    </p:spTree>
    <p:extLst>
      <p:ext uri="{BB962C8B-B14F-4D97-AF65-F5344CB8AC3E}">
        <p14:creationId xmlns:p14="http://schemas.microsoft.com/office/powerpoint/2010/main" val="284838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33</a:t>
            </a:fld>
            <a:endParaRPr lang="en-US"/>
          </a:p>
        </p:txBody>
      </p:sp>
    </p:spTree>
    <p:extLst>
      <p:ext uri="{BB962C8B-B14F-4D97-AF65-F5344CB8AC3E}">
        <p14:creationId xmlns:p14="http://schemas.microsoft.com/office/powerpoint/2010/main" val="456006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34</a:t>
            </a:fld>
            <a:endParaRPr lang="en-US"/>
          </a:p>
        </p:txBody>
      </p:sp>
    </p:spTree>
    <p:extLst>
      <p:ext uri="{BB962C8B-B14F-4D97-AF65-F5344CB8AC3E}">
        <p14:creationId xmlns:p14="http://schemas.microsoft.com/office/powerpoint/2010/main" val="2675396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35</a:t>
            </a:fld>
            <a:endParaRPr lang="en-US"/>
          </a:p>
        </p:txBody>
      </p:sp>
    </p:spTree>
    <p:extLst>
      <p:ext uri="{BB962C8B-B14F-4D97-AF65-F5344CB8AC3E}">
        <p14:creationId xmlns:p14="http://schemas.microsoft.com/office/powerpoint/2010/main" val="1405360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36</a:t>
            </a:fld>
            <a:endParaRPr lang="en-US"/>
          </a:p>
        </p:txBody>
      </p:sp>
    </p:spTree>
    <p:extLst>
      <p:ext uri="{BB962C8B-B14F-4D97-AF65-F5344CB8AC3E}">
        <p14:creationId xmlns:p14="http://schemas.microsoft.com/office/powerpoint/2010/main" val="1658026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i="0" dirty="0">
                <a:solidFill>
                  <a:srgbClr val="000000"/>
                </a:solidFill>
                <a:effectLst/>
                <a:latin typeface="Inter"/>
              </a:rPr>
              <a:t>FEATURES:</a:t>
            </a:r>
            <a:endParaRPr lang="en-US" b="0" i="0" dirty="0">
              <a:solidFill>
                <a:srgbClr val="000000"/>
              </a:solidFill>
              <a:effectLst/>
              <a:latin typeface="Inter"/>
            </a:endParaRPr>
          </a:p>
          <a:p>
            <a:pPr marL="171450" indent="-171450" algn="l">
              <a:buFont typeface="Arial" panose="020B0604020202020204" pitchFamily="34" charset="0"/>
              <a:buChar char="•"/>
            </a:pPr>
            <a:r>
              <a:rPr lang="en-US" b="1" i="0" dirty="0">
                <a:solidFill>
                  <a:srgbClr val="000000"/>
                </a:solidFill>
                <a:effectLst/>
                <a:latin typeface="Inter"/>
              </a:rPr>
              <a:t>Frame Design</a:t>
            </a:r>
            <a:br>
              <a:rPr lang="en-US" b="0" i="0" dirty="0">
                <a:solidFill>
                  <a:srgbClr val="000000"/>
                </a:solidFill>
                <a:effectLst/>
                <a:latin typeface="Inter"/>
              </a:rPr>
            </a:br>
            <a:r>
              <a:rPr lang="en-US" b="0" i="0" dirty="0">
                <a:solidFill>
                  <a:srgbClr val="000000"/>
                </a:solidFill>
                <a:effectLst/>
                <a:latin typeface="Inter"/>
              </a:rPr>
              <a:t>	</a:t>
            </a:r>
            <a:r>
              <a:rPr lang="en-US" b="1" i="0" dirty="0">
                <a:solidFill>
                  <a:srgbClr val="000000"/>
                </a:solidFill>
                <a:effectLst/>
                <a:latin typeface="Inter"/>
              </a:rPr>
              <a:t>DRAFTSMAN:</a:t>
            </a:r>
            <a:r>
              <a:rPr lang="en-US" b="0" i="0" dirty="0">
                <a:solidFill>
                  <a:srgbClr val="000000"/>
                </a:solidFill>
                <a:effectLst/>
                <a:latin typeface="Inter"/>
              </a:rPr>
              <a:t> Rectangular frame with gutters for add-on/sliding tactile ruler</a:t>
            </a:r>
            <a:br>
              <a:rPr lang="en-US" b="0" i="0" dirty="0">
                <a:solidFill>
                  <a:srgbClr val="000000"/>
                </a:solidFill>
                <a:effectLst/>
                <a:latin typeface="Inter"/>
              </a:rPr>
            </a:br>
            <a:r>
              <a:rPr lang="en-US" b="0" i="0" dirty="0">
                <a:solidFill>
                  <a:srgbClr val="000000"/>
                </a:solidFill>
                <a:effectLst/>
                <a:latin typeface="Inter"/>
              </a:rPr>
              <a:t>	</a:t>
            </a:r>
            <a:r>
              <a:rPr lang="en-US" b="1" i="0" dirty="0" err="1">
                <a:solidFill>
                  <a:srgbClr val="000000"/>
                </a:solidFill>
                <a:effectLst/>
                <a:latin typeface="Inter"/>
              </a:rPr>
              <a:t>TactileDoodle</a:t>
            </a:r>
            <a:r>
              <a:rPr lang="en-US" b="1" i="0" dirty="0">
                <a:solidFill>
                  <a:srgbClr val="000000"/>
                </a:solidFill>
                <a:effectLst/>
                <a:latin typeface="Inter"/>
              </a:rPr>
              <a:t>:</a:t>
            </a:r>
            <a:r>
              <a:rPr lang="en-US" b="0" i="0" dirty="0">
                <a:solidFill>
                  <a:srgbClr val="000000"/>
                </a:solidFill>
                <a:effectLst/>
                <a:latin typeface="Inter"/>
              </a:rPr>
              <a:t> Streamlined/modern appearance with curved frame and resting area for hand</a:t>
            </a:r>
          </a:p>
          <a:p>
            <a:pPr marL="171450" indent="-171450" algn="l">
              <a:buFont typeface="Arial" panose="020B0604020202020204" pitchFamily="34" charset="0"/>
              <a:buChar char="•"/>
            </a:pPr>
            <a:r>
              <a:rPr lang="en-US" b="1" i="0" dirty="0">
                <a:solidFill>
                  <a:srgbClr val="000000"/>
                </a:solidFill>
                <a:effectLst/>
                <a:latin typeface="Inter"/>
              </a:rPr>
              <a:t>Visual appearance of drawn tactile lines</a:t>
            </a:r>
            <a:br>
              <a:rPr lang="en-US" b="0" i="0" dirty="0">
                <a:solidFill>
                  <a:srgbClr val="000000"/>
                </a:solidFill>
                <a:effectLst/>
                <a:latin typeface="Inter"/>
              </a:rPr>
            </a:br>
            <a:r>
              <a:rPr lang="en-US" b="0" i="0" dirty="0">
                <a:solidFill>
                  <a:srgbClr val="000000"/>
                </a:solidFill>
                <a:effectLst/>
                <a:latin typeface="Inter"/>
              </a:rPr>
              <a:t>	</a:t>
            </a:r>
            <a:r>
              <a:rPr lang="en-US" b="1" i="0" dirty="0">
                <a:solidFill>
                  <a:srgbClr val="000000"/>
                </a:solidFill>
                <a:effectLst/>
                <a:latin typeface="Inter"/>
              </a:rPr>
              <a:t>DRAFTSMAN:</a:t>
            </a:r>
            <a:r>
              <a:rPr lang="en-US" b="0" i="0" dirty="0">
                <a:solidFill>
                  <a:srgbClr val="000000"/>
                </a:solidFill>
                <a:effectLst/>
                <a:latin typeface="Inter"/>
              </a:rPr>
              <a:t> Drawn tactile images appear white (or blushed) against a beige padded surface</a:t>
            </a:r>
            <a:br>
              <a:rPr lang="en-US" b="0" i="0" dirty="0">
                <a:solidFill>
                  <a:srgbClr val="000000"/>
                </a:solidFill>
                <a:effectLst/>
                <a:latin typeface="Inter"/>
              </a:rPr>
            </a:br>
            <a:r>
              <a:rPr lang="en-US" b="0" i="0" dirty="0">
                <a:solidFill>
                  <a:srgbClr val="000000"/>
                </a:solidFill>
                <a:effectLst/>
                <a:latin typeface="Inter"/>
              </a:rPr>
              <a:t>	</a:t>
            </a:r>
            <a:r>
              <a:rPr lang="en-US" b="1" i="0" dirty="0" err="1">
                <a:solidFill>
                  <a:srgbClr val="000000"/>
                </a:solidFill>
                <a:effectLst/>
                <a:latin typeface="Inter"/>
              </a:rPr>
              <a:t>TactileDoodle</a:t>
            </a:r>
            <a:r>
              <a:rPr lang="en-US" b="1" i="0" dirty="0">
                <a:solidFill>
                  <a:srgbClr val="000000"/>
                </a:solidFill>
                <a:effectLst/>
                <a:latin typeface="Inter"/>
              </a:rPr>
              <a:t>:</a:t>
            </a:r>
            <a:r>
              <a:rPr lang="en-US" b="0" i="0" dirty="0">
                <a:solidFill>
                  <a:srgbClr val="000000"/>
                </a:solidFill>
                <a:effectLst/>
                <a:latin typeface="Inter"/>
              </a:rPr>
              <a:t> Drawn tactile images appear white against a black background/padded surface for enhanced visual contrast (or chalkboard 	appearance)</a:t>
            </a:r>
          </a:p>
          <a:p>
            <a:pPr marL="171450" indent="-171450" algn="l">
              <a:buFont typeface="Arial" panose="020B0604020202020204" pitchFamily="34" charset="0"/>
              <a:buChar char="•"/>
            </a:pPr>
            <a:r>
              <a:rPr lang="en-US" b="1" i="0" dirty="0">
                <a:solidFill>
                  <a:srgbClr val="000000"/>
                </a:solidFill>
                <a:effectLst/>
                <a:latin typeface="Inter"/>
              </a:rPr>
              <a:t>Drawing stylus</a:t>
            </a:r>
            <a:br>
              <a:rPr lang="en-US" b="0" i="0" dirty="0">
                <a:solidFill>
                  <a:srgbClr val="000000"/>
                </a:solidFill>
                <a:effectLst/>
                <a:latin typeface="Inter"/>
              </a:rPr>
            </a:br>
            <a:r>
              <a:rPr lang="en-US" b="0" i="0" dirty="0">
                <a:solidFill>
                  <a:srgbClr val="000000"/>
                </a:solidFill>
                <a:effectLst/>
                <a:latin typeface="Inter"/>
              </a:rPr>
              <a:t>	</a:t>
            </a:r>
            <a:r>
              <a:rPr lang="en-US" b="1" i="0" dirty="0">
                <a:solidFill>
                  <a:srgbClr val="000000"/>
                </a:solidFill>
                <a:effectLst/>
                <a:latin typeface="Inter"/>
              </a:rPr>
              <a:t>DRAFTSMAN:</a:t>
            </a:r>
            <a:r>
              <a:rPr lang="en-US" b="0" i="0" dirty="0">
                <a:solidFill>
                  <a:srgbClr val="000000"/>
                </a:solidFill>
                <a:effectLst/>
                <a:latin typeface="Inter"/>
              </a:rPr>
              <a:t> Complemented by a two-ended stylus to generate two different line types</a:t>
            </a:r>
            <a:br>
              <a:rPr lang="en-US" b="0" i="0" dirty="0">
                <a:solidFill>
                  <a:srgbClr val="000000"/>
                </a:solidFill>
                <a:effectLst/>
                <a:latin typeface="Inter"/>
              </a:rPr>
            </a:br>
            <a:r>
              <a:rPr lang="en-US" b="0" i="0" dirty="0">
                <a:solidFill>
                  <a:srgbClr val="000000"/>
                </a:solidFill>
                <a:effectLst/>
                <a:latin typeface="Inter"/>
              </a:rPr>
              <a:t>	</a:t>
            </a:r>
            <a:r>
              <a:rPr lang="en-US" b="1" i="0" dirty="0" err="1">
                <a:solidFill>
                  <a:srgbClr val="000000"/>
                </a:solidFill>
                <a:effectLst/>
                <a:latin typeface="Inter"/>
              </a:rPr>
              <a:t>TactileDoodle</a:t>
            </a:r>
            <a:r>
              <a:rPr lang="en-US" b="1" i="0" dirty="0">
                <a:solidFill>
                  <a:srgbClr val="000000"/>
                </a:solidFill>
                <a:effectLst/>
                <a:latin typeface="Inter"/>
              </a:rPr>
              <a:t>:</a:t>
            </a:r>
            <a:r>
              <a:rPr lang="en-US" b="0" i="0" dirty="0">
                <a:solidFill>
                  <a:srgbClr val="000000"/>
                </a:solidFill>
                <a:effectLst/>
                <a:latin typeface="Inter"/>
              </a:rPr>
              <a:t> Complemented by a short, single-tip drawing stylus (ideal for use by younger students)</a:t>
            </a:r>
          </a:p>
          <a:p>
            <a:pPr marL="171450" indent="-171450" algn="l">
              <a:buFont typeface="Arial" panose="020B0604020202020204" pitchFamily="34" charset="0"/>
              <a:buChar char="•"/>
            </a:pPr>
            <a:r>
              <a:rPr lang="en-US" b="1" i="0" dirty="0">
                <a:solidFill>
                  <a:srgbClr val="000000"/>
                </a:solidFill>
                <a:effectLst/>
                <a:latin typeface="Inter"/>
              </a:rPr>
              <a:t>Hinge design</a:t>
            </a:r>
            <a:br>
              <a:rPr lang="en-US" b="0" i="0" dirty="0">
                <a:solidFill>
                  <a:srgbClr val="000000"/>
                </a:solidFill>
                <a:effectLst/>
                <a:latin typeface="Inter"/>
              </a:rPr>
            </a:br>
            <a:r>
              <a:rPr lang="en-US" b="0" i="0" dirty="0">
                <a:solidFill>
                  <a:srgbClr val="000000"/>
                </a:solidFill>
                <a:effectLst/>
                <a:latin typeface="Inter"/>
              </a:rPr>
              <a:t>	</a:t>
            </a:r>
            <a:r>
              <a:rPr lang="en-US" b="1" i="0" dirty="0">
                <a:solidFill>
                  <a:srgbClr val="000000"/>
                </a:solidFill>
                <a:effectLst/>
                <a:latin typeface="Inter"/>
              </a:rPr>
              <a:t>DRAFTSMAN:</a:t>
            </a:r>
            <a:r>
              <a:rPr lang="en-US" b="0" i="0" dirty="0">
                <a:solidFill>
                  <a:srgbClr val="000000"/>
                </a:solidFill>
                <a:effectLst/>
                <a:latin typeface="Inter"/>
              </a:rPr>
              <a:t> Locking hinges or “wings” for securing drawing film on drawing surface</a:t>
            </a:r>
            <a:br>
              <a:rPr lang="en-US" b="0" i="0" dirty="0">
                <a:solidFill>
                  <a:srgbClr val="000000"/>
                </a:solidFill>
                <a:effectLst/>
                <a:latin typeface="Inter"/>
              </a:rPr>
            </a:br>
            <a:r>
              <a:rPr lang="en-US" b="0" i="0" dirty="0">
                <a:solidFill>
                  <a:srgbClr val="000000"/>
                </a:solidFill>
                <a:effectLst/>
                <a:latin typeface="Inter"/>
              </a:rPr>
              <a:t>	</a:t>
            </a:r>
            <a:r>
              <a:rPr lang="en-US" b="1" i="0" dirty="0" err="1">
                <a:solidFill>
                  <a:srgbClr val="000000"/>
                </a:solidFill>
                <a:effectLst/>
                <a:latin typeface="Inter"/>
              </a:rPr>
              <a:t>TactileDoodle</a:t>
            </a:r>
            <a:r>
              <a:rPr lang="en-US" b="1" i="0" dirty="0">
                <a:solidFill>
                  <a:srgbClr val="000000"/>
                </a:solidFill>
                <a:effectLst/>
                <a:latin typeface="Inter"/>
              </a:rPr>
              <a:t>:</a:t>
            </a:r>
            <a:r>
              <a:rPr lang="en-US" b="0" i="0" dirty="0">
                <a:solidFill>
                  <a:srgbClr val="000000"/>
                </a:solidFill>
                <a:effectLst/>
                <a:latin typeface="Inter"/>
              </a:rPr>
              <a:t> Standard clip-board style clamps (same as used for APH’s </a:t>
            </a:r>
            <a:r>
              <a:rPr lang="en-US" b="0" i="0" dirty="0" err="1">
                <a:solidFill>
                  <a:srgbClr val="000000"/>
                </a:solidFill>
                <a:effectLst/>
                <a:latin typeface="Inter"/>
              </a:rPr>
              <a:t>ReadWrite</a:t>
            </a:r>
            <a:r>
              <a:rPr lang="en-US" b="0" i="0" dirty="0">
                <a:solidFill>
                  <a:srgbClr val="000000"/>
                </a:solidFill>
                <a:effectLst/>
                <a:latin typeface="Inter"/>
              </a:rPr>
              <a:t> stands) for securing drawing film on padded surface</a:t>
            </a:r>
          </a:p>
          <a:p>
            <a:pPr marL="171450" indent="-171450" algn="l">
              <a:buFont typeface="Arial" panose="020B0604020202020204" pitchFamily="34" charset="0"/>
              <a:buChar char="•"/>
            </a:pPr>
            <a:r>
              <a:rPr lang="en-US" b="1" i="0" dirty="0">
                <a:solidFill>
                  <a:srgbClr val="000000"/>
                </a:solidFill>
                <a:effectLst/>
                <a:latin typeface="Inter"/>
              </a:rPr>
              <a:t>Selling price</a:t>
            </a:r>
            <a:br>
              <a:rPr lang="en-US" b="0" i="0" dirty="0">
                <a:solidFill>
                  <a:srgbClr val="000000"/>
                </a:solidFill>
                <a:effectLst/>
                <a:latin typeface="Inter"/>
              </a:rPr>
            </a:br>
            <a:r>
              <a:rPr lang="en-US" b="0" i="0" dirty="0">
                <a:solidFill>
                  <a:srgbClr val="000000"/>
                </a:solidFill>
                <a:effectLst/>
                <a:latin typeface="Inter"/>
              </a:rPr>
              <a:t>	</a:t>
            </a:r>
            <a:r>
              <a:rPr lang="en-US" b="1" i="0" dirty="0">
                <a:solidFill>
                  <a:srgbClr val="000000"/>
                </a:solidFill>
                <a:effectLst/>
                <a:latin typeface="Inter"/>
              </a:rPr>
              <a:t>DRAFTSMAN:</a:t>
            </a:r>
            <a:r>
              <a:rPr lang="en-US" b="0" i="0" dirty="0">
                <a:solidFill>
                  <a:srgbClr val="000000"/>
                </a:solidFill>
                <a:effectLst/>
                <a:latin typeface="Inter"/>
              </a:rPr>
              <a:t> $229.00 (available with Quota funds)</a:t>
            </a:r>
            <a:br>
              <a:rPr lang="en-US" b="0" i="0" dirty="0">
                <a:solidFill>
                  <a:srgbClr val="000000"/>
                </a:solidFill>
                <a:effectLst/>
                <a:latin typeface="Inter"/>
              </a:rPr>
            </a:br>
            <a:r>
              <a:rPr lang="en-US" b="0" i="0" dirty="0">
                <a:solidFill>
                  <a:srgbClr val="000000"/>
                </a:solidFill>
                <a:effectLst/>
                <a:latin typeface="Inter"/>
              </a:rPr>
              <a:t>	</a:t>
            </a:r>
            <a:r>
              <a:rPr lang="en-US" b="1" i="0" dirty="0" err="1">
                <a:solidFill>
                  <a:srgbClr val="000000"/>
                </a:solidFill>
                <a:effectLst/>
                <a:latin typeface="Inter"/>
              </a:rPr>
              <a:t>TactileDoodle</a:t>
            </a:r>
            <a:r>
              <a:rPr lang="en-US" b="1" i="0" dirty="0">
                <a:solidFill>
                  <a:srgbClr val="000000"/>
                </a:solidFill>
                <a:effectLst/>
                <a:latin typeface="Inter"/>
              </a:rPr>
              <a:t>:</a:t>
            </a:r>
            <a:r>
              <a:rPr lang="en-US" b="0" i="0" dirty="0">
                <a:solidFill>
                  <a:srgbClr val="000000"/>
                </a:solidFill>
                <a:effectLst/>
                <a:latin typeface="Inter"/>
              </a:rPr>
              <a:t> $109.00 (available with Quota funds)</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37</a:t>
            </a:fld>
            <a:endParaRPr lang="en-US"/>
          </a:p>
        </p:txBody>
      </p:sp>
    </p:spTree>
    <p:extLst>
      <p:ext uri="{BB962C8B-B14F-4D97-AF65-F5344CB8AC3E}">
        <p14:creationId xmlns:p14="http://schemas.microsoft.com/office/powerpoint/2010/main" val="1857797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38</a:t>
            </a:fld>
            <a:endParaRPr lang="en-US"/>
          </a:p>
        </p:txBody>
      </p:sp>
    </p:spTree>
    <p:extLst>
      <p:ext uri="{BB962C8B-B14F-4D97-AF65-F5344CB8AC3E}">
        <p14:creationId xmlns:p14="http://schemas.microsoft.com/office/powerpoint/2010/main" val="126621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39</a:t>
            </a:fld>
            <a:endParaRPr lang="en-US"/>
          </a:p>
        </p:txBody>
      </p:sp>
    </p:spTree>
    <p:extLst>
      <p:ext uri="{BB962C8B-B14F-4D97-AF65-F5344CB8AC3E}">
        <p14:creationId xmlns:p14="http://schemas.microsoft.com/office/powerpoint/2010/main" val="337334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a:t>
            </a:fld>
            <a:endParaRPr lang="en-US"/>
          </a:p>
        </p:txBody>
      </p:sp>
    </p:spTree>
    <p:extLst>
      <p:ext uri="{BB962C8B-B14F-4D97-AF65-F5344CB8AC3E}">
        <p14:creationId xmlns:p14="http://schemas.microsoft.com/office/powerpoint/2010/main" val="1594150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40</a:t>
            </a:fld>
            <a:endParaRPr lang="en-US"/>
          </a:p>
        </p:txBody>
      </p:sp>
    </p:spTree>
    <p:extLst>
      <p:ext uri="{BB962C8B-B14F-4D97-AF65-F5344CB8AC3E}">
        <p14:creationId xmlns:p14="http://schemas.microsoft.com/office/powerpoint/2010/main" val="2999367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41</a:t>
            </a:fld>
            <a:endParaRPr lang="en-US"/>
          </a:p>
        </p:txBody>
      </p:sp>
    </p:spTree>
    <p:extLst>
      <p:ext uri="{BB962C8B-B14F-4D97-AF65-F5344CB8AC3E}">
        <p14:creationId xmlns:p14="http://schemas.microsoft.com/office/powerpoint/2010/main" val="3884072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42</a:t>
            </a:fld>
            <a:endParaRPr lang="en-US"/>
          </a:p>
        </p:txBody>
      </p:sp>
    </p:spTree>
    <p:extLst>
      <p:ext uri="{BB962C8B-B14F-4D97-AF65-F5344CB8AC3E}">
        <p14:creationId xmlns:p14="http://schemas.microsoft.com/office/powerpoint/2010/main" val="1808125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43</a:t>
            </a:fld>
            <a:endParaRPr lang="en-US"/>
          </a:p>
        </p:txBody>
      </p:sp>
    </p:spTree>
    <p:extLst>
      <p:ext uri="{BB962C8B-B14F-4D97-AF65-F5344CB8AC3E}">
        <p14:creationId xmlns:p14="http://schemas.microsoft.com/office/powerpoint/2010/main" val="2692551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44</a:t>
            </a:fld>
            <a:endParaRPr lang="en-US"/>
          </a:p>
        </p:txBody>
      </p:sp>
    </p:spTree>
    <p:extLst>
      <p:ext uri="{BB962C8B-B14F-4D97-AF65-F5344CB8AC3E}">
        <p14:creationId xmlns:p14="http://schemas.microsoft.com/office/powerpoint/2010/main" val="2103521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Inter"/>
              </a:rPr>
              <a:t>Topics Addressed Include:</a:t>
            </a:r>
          </a:p>
          <a:p>
            <a:pPr algn="l">
              <a:buFont typeface="Arial" panose="020B0604020202020204" pitchFamily="34" charset="0"/>
              <a:buChar char="•"/>
            </a:pPr>
            <a:r>
              <a:rPr lang="en-US" b="0" i="0" dirty="0">
                <a:solidFill>
                  <a:srgbClr val="000000"/>
                </a:solidFill>
                <a:effectLst/>
                <a:latin typeface="Inter"/>
              </a:rPr>
              <a:t>Essential Concepts</a:t>
            </a:r>
          </a:p>
          <a:p>
            <a:pPr algn="l">
              <a:buFont typeface="Arial" panose="020B0604020202020204" pitchFamily="34" charset="0"/>
              <a:buChar char="•"/>
            </a:pPr>
            <a:r>
              <a:rPr lang="en-US" b="0" i="0" dirty="0">
                <a:solidFill>
                  <a:srgbClr val="000000"/>
                </a:solidFill>
                <a:effectLst/>
                <a:latin typeface="Inter"/>
              </a:rPr>
              <a:t>Recognizing Situations of Uncertainty (auditory modules)</a:t>
            </a:r>
          </a:p>
          <a:p>
            <a:pPr algn="l">
              <a:buFont typeface="Arial" panose="020B0604020202020204" pitchFamily="34" charset="0"/>
              <a:buChar char="•"/>
            </a:pPr>
            <a:r>
              <a:rPr lang="en-US" b="0" i="0" dirty="0">
                <a:solidFill>
                  <a:srgbClr val="000000"/>
                </a:solidFill>
                <a:effectLst/>
                <a:latin typeface="Inter"/>
              </a:rPr>
              <a:t>Recognizing Situations of Uncertainty (visual modules)</a:t>
            </a:r>
          </a:p>
          <a:p>
            <a:pPr algn="l">
              <a:buFont typeface="Arial" panose="020B0604020202020204" pitchFamily="34" charset="0"/>
              <a:buChar char="•"/>
            </a:pPr>
            <a:r>
              <a:rPr lang="en-US" b="0" i="0" dirty="0">
                <a:solidFill>
                  <a:srgbClr val="000000"/>
                </a:solidFill>
                <a:effectLst/>
                <a:latin typeface="Inter"/>
              </a:rPr>
              <a:t>What to Do in a Situation of Uncertainty</a:t>
            </a:r>
          </a:p>
          <a:p>
            <a:pPr algn="l">
              <a:buFont typeface="Arial" panose="020B0604020202020204" pitchFamily="34" charset="0"/>
              <a:buChar char="•"/>
            </a:pPr>
            <a:r>
              <a:rPr lang="en-US" b="0" i="0" dirty="0">
                <a:solidFill>
                  <a:srgbClr val="000000"/>
                </a:solidFill>
                <a:effectLst/>
                <a:latin typeface="Inter"/>
              </a:rPr>
              <a:t>Let's Take This Show on the Road: Teaching Students to Apply Skills in Real-Life Settings</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45</a:t>
            </a:fld>
            <a:endParaRPr lang="en-US"/>
          </a:p>
        </p:txBody>
      </p:sp>
    </p:spTree>
    <p:extLst>
      <p:ext uri="{BB962C8B-B14F-4D97-AF65-F5344CB8AC3E}">
        <p14:creationId xmlns:p14="http://schemas.microsoft.com/office/powerpoint/2010/main" val="3432096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APH gradually extended its responsibility beyond the provision of educational materials for the blind people. It became a national center for collecting and disseminating information on educational resource available through out he country.</a:t>
            </a:r>
          </a:p>
        </p:txBody>
      </p:sp>
      <p:sp>
        <p:nvSpPr>
          <p:cNvPr id="4" name="Slide Number Placeholder 3"/>
          <p:cNvSpPr>
            <a:spLocks noGrp="1"/>
          </p:cNvSpPr>
          <p:nvPr>
            <p:ph type="sldNum" sz="quarter" idx="5"/>
          </p:nvPr>
        </p:nvSpPr>
        <p:spPr/>
        <p:txBody>
          <a:bodyPr/>
          <a:lstStyle/>
          <a:p>
            <a:fld id="{9B40C56F-7ECD-4845-BFB4-FE6483635FE1}" type="slidenum">
              <a:rPr lang="en-US" smtClean="0"/>
              <a:t>46</a:t>
            </a:fld>
            <a:endParaRPr lang="en-US"/>
          </a:p>
        </p:txBody>
      </p:sp>
    </p:spTree>
    <p:extLst>
      <p:ext uri="{BB962C8B-B14F-4D97-AF65-F5344CB8AC3E}">
        <p14:creationId xmlns:p14="http://schemas.microsoft.com/office/powerpoint/2010/main" val="268347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47</a:t>
            </a:fld>
            <a:endParaRPr lang="en-US"/>
          </a:p>
        </p:txBody>
      </p:sp>
    </p:spTree>
    <p:extLst>
      <p:ext uri="{BB962C8B-B14F-4D97-AF65-F5344CB8AC3E}">
        <p14:creationId xmlns:p14="http://schemas.microsoft.com/office/powerpoint/2010/main" val="1013846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CIP: This project, funded by Congress as a special initiative, focuses on educating university students on the variety of services and products available to them as they begin their careers in the field of education and rehabilitation of the visually impaired. </a:t>
            </a:r>
          </a:p>
          <a:p>
            <a:endParaRPr lang="en-US" dirty="0"/>
          </a:p>
          <a:p>
            <a:r>
              <a:rPr lang="en-US" dirty="0"/>
              <a:t>NIP: As an example, through this initiative, Suzanne </a:t>
            </a:r>
            <a:r>
              <a:rPr lang="en-US" dirty="0" err="1"/>
              <a:t>Swaffield</a:t>
            </a:r>
            <a:r>
              <a:rPr lang="en-US" dirty="0"/>
              <a:t>, Ex Officio Trustee from South Carolina, partners with APH to coordinate a two-day workshop for 64 vision teachers in Columbia, SC. </a:t>
            </a:r>
          </a:p>
          <a:p>
            <a:endParaRPr lang="en-US" dirty="0"/>
          </a:p>
          <a:p>
            <a:r>
              <a:rPr lang="en-US" dirty="0">
                <a:latin typeface="Verdana" panose="020B0604030504040204" pitchFamily="34" charset="0"/>
                <a:ea typeface="Verdana" panose="020B0604030504040204" pitchFamily="34" charset="0"/>
                <a:cs typeface="Verdana" panose="020B0604030504040204" pitchFamily="34" charset="0"/>
              </a:rPr>
              <a:t>In 2001 , contracted experts in the field of blindness and visual impairment partner with APH staff and Ex Officio Trustees to create and present four expanded trainings that included the use of APH products and services.</a:t>
            </a:r>
          </a:p>
          <a:p>
            <a:r>
              <a:rPr lang="en-US" dirty="0">
                <a:latin typeface="Verdana" panose="020B0604030504040204" pitchFamily="34" charset="0"/>
                <a:ea typeface="Verdana" panose="020B0604030504040204" pitchFamily="34" charset="0"/>
                <a:cs typeface="Verdana" panose="020B0604030504040204" pitchFamily="34" charset="0"/>
              </a:rPr>
              <a:t>1. Tactile Graphics for Transcribers and Teachers, Yankton, SD, presented by Miriam </a:t>
            </a:r>
            <a:r>
              <a:rPr lang="en-US" dirty="0" err="1">
                <a:latin typeface="Verdana" panose="020B0604030504040204" pitchFamily="34" charset="0"/>
                <a:ea typeface="Verdana" panose="020B0604030504040204" pitchFamily="34" charset="0"/>
                <a:cs typeface="Verdana" panose="020B0604030504040204" pitchFamily="34" charset="0"/>
              </a:rPr>
              <a:t>Dusenberry</a:t>
            </a:r>
            <a:r>
              <a:rPr lang="en-US" dirty="0">
                <a:latin typeface="Verdana" panose="020B0604030504040204" pitchFamily="34" charset="0"/>
                <a:ea typeface="Verdana" panose="020B0604030504040204" pitchFamily="34" charset="0"/>
                <a:cs typeface="Verdana" panose="020B0604030504040204" pitchFamily="34" charset="0"/>
              </a:rPr>
              <a:t>, in partnership with Ex Officio Trustee Dan Boyd and the South Dakota </a:t>
            </a:r>
            <a:r>
              <a:rPr lang="en-US" dirty="0" err="1">
                <a:latin typeface="Verdana" panose="020B0604030504040204" pitchFamily="34" charset="0"/>
                <a:ea typeface="Verdana" panose="020B0604030504040204" pitchFamily="34" charset="0"/>
                <a:cs typeface="Verdana" panose="020B0604030504040204" pitchFamily="34" charset="0"/>
              </a:rPr>
              <a:t>Braillists</a:t>
            </a:r>
            <a:r>
              <a:rPr lang="en-US" dirty="0">
                <a:latin typeface="Verdana" panose="020B0604030504040204" pitchFamily="34" charset="0"/>
                <a:ea typeface="Verdana" panose="020B0604030504040204" pitchFamily="34" charset="0"/>
                <a:cs typeface="Verdana" panose="020B0604030504040204" pitchFamily="34" charset="0"/>
              </a:rPr>
              <a:t> Association.</a:t>
            </a:r>
          </a:p>
          <a:p>
            <a:r>
              <a:rPr lang="en-US" dirty="0">
                <a:latin typeface="Verdana" panose="020B0604030504040204" pitchFamily="34" charset="0"/>
                <a:ea typeface="Verdana" panose="020B0604030504040204" pitchFamily="34" charset="0"/>
                <a:cs typeface="Verdana" panose="020B0604030504040204" pitchFamily="34" charset="0"/>
              </a:rPr>
              <a:t>2. Low Vision Aids and Devices/Teaching Beginning Braille Readers, Joplin, MO, presented by Bryan Gerritsen and Sharon </a:t>
            </a:r>
            <a:r>
              <a:rPr lang="en-US" dirty="0" err="1">
                <a:latin typeface="Verdana" panose="020B0604030504040204" pitchFamily="34" charset="0"/>
                <a:ea typeface="Verdana" panose="020B0604030504040204" pitchFamily="34" charset="0"/>
                <a:cs typeface="Verdana" panose="020B0604030504040204" pitchFamily="34" charset="0"/>
              </a:rPr>
              <a:t>Niemczyk</a:t>
            </a:r>
            <a:r>
              <a:rPr lang="en-US" dirty="0">
                <a:latin typeface="Verdana" panose="020B0604030504040204" pitchFamily="34" charset="0"/>
                <a:ea typeface="Verdana" panose="020B0604030504040204" pitchFamily="34" charset="0"/>
                <a:cs typeface="Verdana" panose="020B0604030504040204" pitchFamily="34" charset="0"/>
              </a:rPr>
              <a:t>, in partnership with the Joplin Association for the Blind.</a:t>
            </a:r>
          </a:p>
          <a:p>
            <a:r>
              <a:rPr lang="en-US" dirty="0">
                <a:latin typeface="Verdana" panose="020B0604030504040204" pitchFamily="34" charset="0"/>
                <a:ea typeface="Verdana" panose="020B0604030504040204" pitchFamily="34" charset="0"/>
                <a:cs typeface="Verdana" panose="020B0604030504040204" pitchFamily="34" charset="0"/>
              </a:rPr>
              <a:t>3. Gateways to Independence: Technology for Children with Visual Impairments, Louisville, KY, presented by Gerald Abner and APH's staff, in partnership with Ex Officio Trustee Ralph Bartley and the Kentucky School for the Blind. </a:t>
            </a:r>
          </a:p>
          <a:p>
            <a:r>
              <a:rPr lang="en-US" dirty="0">
                <a:latin typeface="Verdana" panose="020B0604030504040204" pitchFamily="34" charset="0"/>
                <a:ea typeface="Verdana" panose="020B0604030504040204" pitchFamily="34" charset="0"/>
                <a:cs typeface="Verdana" panose="020B0604030504040204" pitchFamily="34" charset="0"/>
              </a:rPr>
              <a:t>4. Cortical Visual Impairment: Pathways to Intervention, Los Angeles, CA, presented by Dr. Christine Roman, in partnership with Ex Officio Trustee Vicki </a:t>
            </a:r>
            <a:r>
              <a:rPr lang="en-US" dirty="0" err="1">
                <a:latin typeface="Verdana" panose="020B0604030504040204" pitchFamily="34" charset="0"/>
                <a:ea typeface="Verdana" panose="020B0604030504040204" pitchFamily="34" charset="0"/>
                <a:cs typeface="Verdana" panose="020B0604030504040204" pitchFamily="34" charset="0"/>
              </a:rPr>
              <a:t>Liske</a:t>
            </a:r>
            <a:r>
              <a:rPr lang="en-US" dirty="0">
                <a:latin typeface="Verdana" panose="020B0604030504040204" pitchFamily="34" charset="0"/>
                <a:ea typeface="Verdana" panose="020B0604030504040204" pitchFamily="34" charset="0"/>
                <a:cs typeface="Verdana" panose="020B0604030504040204" pitchFamily="34" charset="0"/>
              </a:rPr>
              <a:t> and the Braille Institute of America.</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48</a:t>
            </a:fld>
            <a:endParaRPr lang="en-US"/>
          </a:p>
        </p:txBody>
      </p:sp>
    </p:spTree>
    <p:extLst>
      <p:ext uri="{BB962C8B-B14F-4D97-AF65-F5344CB8AC3E}">
        <p14:creationId xmlns:p14="http://schemas.microsoft.com/office/powerpoint/2010/main" val="2818189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49</a:t>
            </a:fld>
            <a:endParaRPr lang="en-US"/>
          </a:p>
        </p:txBody>
      </p:sp>
    </p:spTree>
    <p:extLst>
      <p:ext uri="{BB962C8B-B14F-4D97-AF65-F5344CB8AC3E}">
        <p14:creationId xmlns:p14="http://schemas.microsoft.com/office/powerpoint/2010/main" val="27852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5</a:t>
            </a:fld>
            <a:endParaRPr lang="en-US"/>
          </a:p>
        </p:txBody>
      </p:sp>
    </p:spTree>
    <p:extLst>
      <p:ext uri="{BB962C8B-B14F-4D97-AF65-F5344CB8AC3E}">
        <p14:creationId xmlns:p14="http://schemas.microsoft.com/office/powerpoint/2010/main" val="1647410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Inter"/>
              </a:rPr>
              <a:t>Foundations</a:t>
            </a:r>
          </a:p>
          <a:p>
            <a:pPr algn="l">
              <a:buFont typeface="Arial" panose="020B0604020202020204" pitchFamily="34" charset="0"/>
              <a:buChar char="•"/>
            </a:pPr>
            <a:r>
              <a:rPr lang="en-US" b="0" i="0" dirty="0">
                <a:solidFill>
                  <a:srgbClr val="000000"/>
                </a:solidFill>
                <a:effectLst/>
                <a:latin typeface="Inter"/>
              </a:rPr>
              <a:t>Assessment</a:t>
            </a:r>
          </a:p>
          <a:p>
            <a:pPr algn="l">
              <a:buFont typeface="Arial" panose="020B0604020202020204" pitchFamily="34" charset="0"/>
              <a:buChar char="•"/>
            </a:pPr>
            <a:r>
              <a:rPr lang="en-US" b="0" i="0" dirty="0">
                <a:solidFill>
                  <a:srgbClr val="000000"/>
                </a:solidFill>
                <a:effectLst/>
                <a:latin typeface="Inter"/>
              </a:rPr>
              <a:t>Early Childhood</a:t>
            </a:r>
          </a:p>
          <a:p>
            <a:pPr algn="l">
              <a:buFont typeface="Arial" panose="020B0604020202020204" pitchFamily="34" charset="0"/>
              <a:buChar char="•"/>
            </a:pPr>
            <a:r>
              <a:rPr lang="en-US" b="0" i="0" dirty="0">
                <a:solidFill>
                  <a:srgbClr val="000000"/>
                </a:solidFill>
                <a:effectLst/>
                <a:latin typeface="Inter"/>
              </a:rPr>
              <a:t>Core Curriculum</a:t>
            </a:r>
          </a:p>
          <a:p>
            <a:pPr algn="l">
              <a:buFont typeface="Arial" panose="020B0604020202020204" pitchFamily="34" charset="0"/>
              <a:buChar char="•"/>
            </a:pPr>
            <a:r>
              <a:rPr lang="en-US" b="0" i="0" dirty="0">
                <a:solidFill>
                  <a:srgbClr val="000000"/>
                </a:solidFill>
                <a:effectLst/>
                <a:latin typeface="Inter"/>
              </a:rPr>
              <a:t>Expanded Core Curriculum</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50</a:t>
            </a:fld>
            <a:endParaRPr lang="en-US"/>
          </a:p>
        </p:txBody>
      </p:sp>
    </p:spTree>
    <p:extLst>
      <p:ext uri="{BB962C8B-B14F-4D97-AF65-F5344CB8AC3E}">
        <p14:creationId xmlns:p14="http://schemas.microsoft.com/office/powerpoint/2010/main" val="3059171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latin typeface="Bebas Neue" panose="020B0606020202050201"/>
                <a:ea typeface="Tahoma" panose="020B0604030504040204" pitchFamily="34" charset="0"/>
                <a:cs typeface="Helvetica" panose="020B0604020202020204" pitchFamily="34" charset="0"/>
              </a:rPr>
              <a:t>Create in-service trainings to meet the needs of various state, district, school, university or agency needs</a:t>
            </a:r>
          </a:p>
          <a:p>
            <a:pPr marL="171450" indent="-171450">
              <a:buFont typeface="Arial" panose="020B0604020202020204" pitchFamily="34" charset="0"/>
              <a:buChar char="•"/>
            </a:pPr>
            <a:r>
              <a:rPr lang="en-US" sz="1200" b="0" dirty="0">
                <a:latin typeface="Bebas Neue" panose="020B0606020202050201"/>
                <a:ea typeface="Tahoma" panose="020B0604030504040204" pitchFamily="34" charset="0"/>
                <a:cs typeface="Helvetica" panose="020B0604020202020204" pitchFamily="34" charset="0"/>
              </a:rPr>
              <a:t>Work with groups or individuals on “APH Solutions” for AT, both high tech and/or low-tech equipment and materials</a:t>
            </a:r>
          </a:p>
          <a:p>
            <a:pPr marL="171450" indent="-171450">
              <a:buFont typeface="Arial" panose="020B0604020202020204" pitchFamily="34" charset="0"/>
              <a:buChar char="•"/>
            </a:pPr>
            <a:r>
              <a:rPr lang="en-US" b="0" dirty="0">
                <a:latin typeface="Bebas Neue" panose="020B0606020202050201"/>
                <a:ea typeface="Tahoma" panose="020B0604030504040204" pitchFamily="34" charset="0"/>
                <a:cs typeface="Helvetica" panose="020B0604020202020204" pitchFamily="34" charset="0"/>
              </a:rPr>
              <a:t>Outreach Specialist are professional from the field with experience and practitioner knowledge</a:t>
            </a:r>
            <a:endParaRPr lang="en-US" sz="1200" b="0" dirty="0">
              <a:latin typeface="Bebas Neue" panose="020B0606020202050201"/>
              <a:ea typeface="Tahoma" panose="020B0604030504040204" pitchFamily="34" charset="0"/>
              <a:cs typeface="Helvetica" panose="020B0604020202020204" pitchFamily="34" charset="0"/>
            </a:endParaRPr>
          </a:p>
          <a:p>
            <a:pPr marL="171450" indent="-171450">
              <a:buFont typeface="Arial" panose="020B0604020202020204" pitchFamily="34" charset="0"/>
              <a:buChar char="•"/>
            </a:pPr>
            <a:r>
              <a:rPr lang="en-US" sz="1200" b="0" dirty="0">
                <a:latin typeface="Bebas Neue" panose="020B0606020202050201"/>
                <a:ea typeface="Tahoma" panose="020B0604030504040204" pitchFamily="34" charset="0"/>
                <a:cs typeface="Helvetica" panose="020B0604020202020204" pitchFamily="34" charset="0"/>
              </a:rPr>
              <a:t>Outreach Specialists are here for YOUR needs</a:t>
            </a:r>
          </a:p>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51</a:t>
            </a:fld>
            <a:endParaRPr lang="en-US"/>
          </a:p>
        </p:txBody>
      </p:sp>
    </p:spTree>
    <p:extLst>
      <p:ext uri="{BB962C8B-B14F-4D97-AF65-F5344CB8AC3E}">
        <p14:creationId xmlns:p14="http://schemas.microsoft.com/office/powerpoint/2010/main" val="453716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52</a:t>
            </a:fld>
            <a:endParaRPr lang="en-US"/>
          </a:p>
        </p:txBody>
      </p:sp>
    </p:spTree>
    <p:extLst>
      <p:ext uri="{BB962C8B-B14F-4D97-AF65-F5344CB8AC3E}">
        <p14:creationId xmlns:p14="http://schemas.microsoft.com/office/powerpoint/2010/main" val="3425608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53</a:t>
            </a:fld>
            <a:endParaRPr lang="en-US"/>
          </a:p>
        </p:txBody>
      </p:sp>
    </p:spTree>
    <p:extLst>
      <p:ext uri="{BB962C8B-B14F-4D97-AF65-F5344CB8AC3E}">
        <p14:creationId xmlns:p14="http://schemas.microsoft.com/office/powerpoint/2010/main" val="2458585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54</a:t>
            </a:fld>
            <a:endParaRPr lang="en-US"/>
          </a:p>
        </p:txBody>
      </p:sp>
    </p:spTree>
    <p:extLst>
      <p:ext uri="{BB962C8B-B14F-4D97-AF65-F5344CB8AC3E}">
        <p14:creationId xmlns:p14="http://schemas.microsoft.com/office/powerpoint/2010/main" val="223402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1878, Louisiana, Mississippi, Tennessee, Kentucky, New Jersey and Delaware had made appropriations for APH.</a:t>
            </a:r>
          </a:p>
        </p:txBody>
      </p:sp>
      <p:sp>
        <p:nvSpPr>
          <p:cNvPr id="4" name="Slide Number Placeholder 3"/>
          <p:cNvSpPr>
            <a:spLocks noGrp="1"/>
          </p:cNvSpPr>
          <p:nvPr>
            <p:ph type="sldNum" sz="quarter" idx="5"/>
          </p:nvPr>
        </p:nvSpPr>
        <p:spPr/>
        <p:txBody>
          <a:bodyPr/>
          <a:lstStyle/>
          <a:p>
            <a:fld id="{9B40C56F-7ECD-4845-BFB4-FE6483635FE1}" type="slidenum">
              <a:rPr lang="en-US" smtClean="0"/>
              <a:t>6</a:t>
            </a:fld>
            <a:endParaRPr lang="en-US"/>
          </a:p>
        </p:txBody>
      </p:sp>
    </p:spTree>
    <p:extLst>
      <p:ext uri="{BB962C8B-B14F-4D97-AF65-F5344CB8AC3E}">
        <p14:creationId xmlns:p14="http://schemas.microsoft.com/office/powerpoint/2010/main" val="159300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40C56F-7ECD-4845-BFB4-FE6483635FE1}" type="slidenum">
              <a:rPr lang="en-US" smtClean="0"/>
              <a:t>7</a:t>
            </a:fld>
            <a:endParaRPr lang="en-US"/>
          </a:p>
        </p:txBody>
      </p:sp>
    </p:spTree>
    <p:extLst>
      <p:ext uri="{BB962C8B-B14F-4D97-AF65-F5344CB8AC3E}">
        <p14:creationId xmlns:p14="http://schemas.microsoft.com/office/powerpoint/2010/main" val="383159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8</a:t>
            </a:fld>
            <a:endParaRPr lang="en-US"/>
          </a:p>
        </p:txBody>
      </p:sp>
    </p:spTree>
    <p:extLst>
      <p:ext uri="{BB962C8B-B14F-4D97-AF65-F5344CB8AC3E}">
        <p14:creationId xmlns:p14="http://schemas.microsoft.com/office/powerpoint/2010/main" val="316568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0C56F-7ECD-4845-BFB4-FE6483635FE1}" type="slidenum">
              <a:rPr lang="en-US" smtClean="0"/>
              <a:t>9</a:t>
            </a:fld>
            <a:endParaRPr lang="en-US"/>
          </a:p>
        </p:txBody>
      </p:sp>
    </p:spTree>
    <p:extLst>
      <p:ext uri="{BB962C8B-B14F-4D97-AF65-F5344CB8AC3E}">
        <p14:creationId xmlns:p14="http://schemas.microsoft.com/office/powerpoint/2010/main" val="2084758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7942A0-F9AB-C143-B220-09273E7FA648}"/>
              </a:ext>
            </a:extLst>
          </p:cNvPr>
          <p:cNvPicPr>
            <a:picLocks noChangeAspect="1"/>
          </p:cNvPicPr>
          <p:nvPr userDrawn="1"/>
        </p:nvPicPr>
        <p:blipFill>
          <a:blip r:embed="rId2"/>
          <a:stretch>
            <a:fillRect/>
          </a:stretch>
        </p:blipFill>
        <p:spPr>
          <a:xfrm>
            <a:off x="1749334" y="1143000"/>
            <a:ext cx="8686800" cy="1250682"/>
          </a:xfrm>
          <a:prstGeom prst="rect">
            <a:avLst/>
          </a:prstGeom>
        </p:spPr>
      </p:pic>
      <p:pic>
        <p:nvPicPr>
          <p:cNvPr id="8" name="Picture 7">
            <a:extLst>
              <a:ext uri="{FF2B5EF4-FFF2-40B4-BE49-F238E27FC236}">
                <a16:creationId xmlns:a16="http://schemas.microsoft.com/office/drawing/2014/main" id="{D58E572D-7D91-F14B-8D3F-73D9B0178FBB}"/>
              </a:ext>
            </a:extLst>
          </p:cNvPr>
          <p:cNvPicPr>
            <a:picLocks noChangeAspect="1"/>
          </p:cNvPicPr>
          <p:nvPr userDrawn="1"/>
        </p:nvPicPr>
        <p:blipFill>
          <a:blip r:embed="rId3"/>
          <a:stretch>
            <a:fillRect/>
          </a:stretch>
        </p:blipFill>
        <p:spPr>
          <a:xfrm>
            <a:off x="3574869" y="3170153"/>
            <a:ext cx="5029200" cy="2409725"/>
          </a:xfrm>
          <a:prstGeom prst="rect">
            <a:avLst/>
          </a:prstGeom>
        </p:spPr>
      </p:pic>
      <p:sp>
        <p:nvSpPr>
          <p:cNvPr id="2" name="Date Placeholder 1">
            <a:extLst>
              <a:ext uri="{FF2B5EF4-FFF2-40B4-BE49-F238E27FC236}">
                <a16:creationId xmlns:a16="http://schemas.microsoft.com/office/drawing/2014/main" id="{FB91BE92-5C92-EC45-AA60-95E23AAA0185}"/>
              </a:ext>
            </a:extLst>
          </p:cNvPr>
          <p:cNvSpPr>
            <a:spLocks noGrp="1"/>
          </p:cNvSpPr>
          <p:nvPr>
            <p:ph type="dt" sz="half" idx="10"/>
          </p:nvPr>
        </p:nvSpPr>
        <p:spPr>
          <a:xfrm>
            <a:off x="1554480" y="6356350"/>
            <a:ext cx="2026920" cy="365125"/>
          </a:xfrm>
        </p:spPr>
        <p:txBody>
          <a:bodyPr/>
          <a:lstStyle/>
          <a:p>
            <a:fld id="{382CBE86-81C7-5443-B7D8-58B382D32FD0}" type="datetimeFigureOut">
              <a:rPr lang="en-US" smtClean="0"/>
              <a:t>10/19/2021</a:t>
            </a:fld>
            <a:endParaRPr lang="en-US"/>
          </a:p>
        </p:txBody>
      </p:sp>
      <p:sp>
        <p:nvSpPr>
          <p:cNvPr id="3" name="Footer Placeholder 2">
            <a:extLst>
              <a:ext uri="{FF2B5EF4-FFF2-40B4-BE49-F238E27FC236}">
                <a16:creationId xmlns:a16="http://schemas.microsoft.com/office/drawing/2014/main" id="{ADC30D18-D7B7-0F4D-93E1-8ADBF5862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0AAA6B-4E59-DF44-B35C-10350354A731}"/>
              </a:ext>
            </a:extLst>
          </p:cNvPr>
          <p:cNvSpPr>
            <a:spLocks noGrp="1"/>
          </p:cNvSpPr>
          <p:nvPr>
            <p:ph type="sldNum" sz="quarter" idx="12"/>
          </p:nvPr>
        </p:nvSpPr>
        <p:spPr>
          <a:xfrm>
            <a:off x="8610600" y="6356350"/>
            <a:ext cx="2026920" cy="365125"/>
          </a:xfrm>
        </p:spPr>
        <p:txBody>
          <a:bodyPr/>
          <a:lstStyle/>
          <a:p>
            <a:fld id="{6C1D27A1-3457-7C4F-B514-DD2A4A013AE5}" type="slidenum">
              <a:rPr lang="en-US" smtClean="0"/>
              <a:t>‹#›</a:t>
            </a:fld>
            <a:endParaRPr lang="en-US"/>
          </a:p>
        </p:txBody>
      </p:sp>
      <p:sp>
        <p:nvSpPr>
          <p:cNvPr id="20" name="Right Triangle 19">
            <a:extLst>
              <a:ext uri="{FF2B5EF4-FFF2-40B4-BE49-F238E27FC236}">
                <a16:creationId xmlns:a16="http://schemas.microsoft.com/office/drawing/2014/main" id="{8060C0A1-FB0A-3A42-B632-A11EC3770E28}"/>
              </a:ext>
            </a:extLst>
          </p:cNvPr>
          <p:cNvSpPr/>
          <p:nvPr/>
        </p:nvSpPr>
        <p:spPr>
          <a:xfrm flipV="1">
            <a:off x="0" y="0"/>
            <a:ext cx="1371600" cy="1143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A8176CD1-F8A0-AC4D-89E0-2DEA1C6173C8}"/>
              </a:ext>
            </a:extLst>
          </p:cNvPr>
          <p:cNvSpPr/>
          <p:nvPr/>
        </p:nvSpPr>
        <p:spPr>
          <a:xfrm flipH="1" flipV="1">
            <a:off x="10820400" y="0"/>
            <a:ext cx="1371600" cy="1143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66C9FC9-DE07-CE4E-AEE8-4FCD6A91CC6D}"/>
              </a:ext>
            </a:extLst>
          </p:cNvPr>
          <p:cNvSpPr/>
          <p:nvPr/>
        </p:nvSpPr>
        <p:spPr>
          <a:xfrm>
            <a:off x="0" y="5715000"/>
            <a:ext cx="1371600" cy="1143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04EC1230-E439-7F47-9C40-2AD8C45B0122}"/>
              </a:ext>
            </a:extLst>
          </p:cNvPr>
          <p:cNvSpPr/>
          <p:nvPr/>
        </p:nvSpPr>
        <p:spPr>
          <a:xfrm flipH="1">
            <a:off x="10820400" y="5715000"/>
            <a:ext cx="1371600" cy="1143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05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62FE-DECC-8646-965C-BD7B82DDF9FF}"/>
              </a:ext>
            </a:extLst>
          </p:cNvPr>
          <p:cNvSpPr>
            <a:spLocks noGrp="1"/>
          </p:cNvSpPr>
          <p:nvPr>
            <p:ph type="title"/>
          </p:nvPr>
        </p:nvSpPr>
        <p:spPr>
          <a:xfrm>
            <a:off x="838200" y="365126"/>
            <a:ext cx="10515600" cy="1023100"/>
          </a:xfrm>
        </p:spPr>
        <p:txBody>
          <a:bodyPr anchor="b"/>
          <a:lstStyle/>
          <a:p>
            <a:r>
              <a:rPr lang="en-US"/>
              <a:t>Click to edit Master title style</a:t>
            </a:r>
          </a:p>
        </p:txBody>
      </p:sp>
      <p:sp>
        <p:nvSpPr>
          <p:cNvPr id="3" name="Vertical Text Placeholder 2">
            <a:extLst>
              <a:ext uri="{FF2B5EF4-FFF2-40B4-BE49-F238E27FC236}">
                <a16:creationId xmlns:a16="http://schemas.microsoft.com/office/drawing/2014/main" id="{D6678945-C523-6E48-B0B7-E9D30AD80E92}"/>
              </a:ext>
            </a:extLst>
          </p:cNvPr>
          <p:cNvSpPr>
            <a:spLocks noGrp="1"/>
          </p:cNvSpPr>
          <p:nvPr>
            <p:ph type="body" orient="vert" idx="1"/>
          </p:nvPr>
        </p:nvSpPr>
        <p:spPr>
          <a:xfrm>
            <a:off x="838200" y="1542992"/>
            <a:ext cx="10515600" cy="3669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EF7AB-03C1-4E40-8EDE-D433F2CBA5FC}"/>
              </a:ext>
            </a:extLst>
          </p:cNvPr>
          <p:cNvSpPr>
            <a:spLocks noGrp="1"/>
          </p:cNvSpPr>
          <p:nvPr>
            <p:ph type="dt" sz="half" idx="10"/>
          </p:nvPr>
        </p:nvSpPr>
        <p:spPr>
          <a:xfrm>
            <a:off x="838200" y="5365460"/>
            <a:ext cx="2743200" cy="365125"/>
          </a:xfrm>
        </p:spPr>
        <p:txBody>
          <a:bodyPr/>
          <a:lstStyle/>
          <a:p>
            <a:fld id="{382CBE86-81C7-5443-B7D8-58B382D32FD0}" type="datetimeFigureOut">
              <a:rPr lang="en-US" smtClean="0"/>
              <a:t>10/19/2021</a:t>
            </a:fld>
            <a:endParaRPr lang="en-US"/>
          </a:p>
        </p:txBody>
      </p:sp>
      <p:sp>
        <p:nvSpPr>
          <p:cNvPr id="5" name="Footer Placeholder 4">
            <a:extLst>
              <a:ext uri="{FF2B5EF4-FFF2-40B4-BE49-F238E27FC236}">
                <a16:creationId xmlns:a16="http://schemas.microsoft.com/office/drawing/2014/main" id="{A11D3B84-09FC-5A48-90F0-96AD7561F0A8}"/>
              </a:ext>
            </a:extLst>
          </p:cNvPr>
          <p:cNvSpPr>
            <a:spLocks noGrp="1"/>
          </p:cNvSpPr>
          <p:nvPr>
            <p:ph type="ftr" sz="quarter" idx="11"/>
          </p:nvPr>
        </p:nvSpPr>
        <p:spPr>
          <a:xfrm>
            <a:off x="4038600" y="5365460"/>
            <a:ext cx="4114800" cy="365125"/>
          </a:xfrm>
        </p:spPr>
        <p:txBody>
          <a:bodyPr/>
          <a:lstStyle/>
          <a:p>
            <a:endParaRPr lang="en-US"/>
          </a:p>
        </p:txBody>
      </p:sp>
      <p:sp>
        <p:nvSpPr>
          <p:cNvPr id="6" name="Slide Number Placeholder 5">
            <a:extLst>
              <a:ext uri="{FF2B5EF4-FFF2-40B4-BE49-F238E27FC236}">
                <a16:creationId xmlns:a16="http://schemas.microsoft.com/office/drawing/2014/main" id="{BB052D91-807F-DB42-934C-0A06B05BEE07}"/>
              </a:ext>
            </a:extLst>
          </p:cNvPr>
          <p:cNvSpPr>
            <a:spLocks noGrp="1"/>
          </p:cNvSpPr>
          <p:nvPr>
            <p:ph type="sldNum" sz="quarter" idx="12"/>
          </p:nvPr>
        </p:nvSpPr>
        <p:spPr>
          <a:xfrm>
            <a:off x="8610600" y="5365460"/>
            <a:ext cx="2743200" cy="365125"/>
          </a:xfrm>
        </p:spPr>
        <p:txBody>
          <a:bodyPr/>
          <a:lstStyle/>
          <a:p>
            <a:fld id="{6C1D27A1-3457-7C4F-B514-DD2A4A013AE5}" type="slidenum">
              <a:rPr lang="en-US" smtClean="0"/>
              <a:t>‹#›</a:t>
            </a:fld>
            <a:endParaRPr lang="en-US"/>
          </a:p>
        </p:txBody>
      </p:sp>
      <p:pic>
        <p:nvPicPr>
          <p:cNvPr id="8" name="Picture 7">
            <a:extLst>
              <a:ext uri="{FF2B5EF4-FFF2-40B4-BE49-F238E27FC236}">
                <a16:creationId xmlns:a16="http://schemas.microsoft.com/office/drawing/2014/main" id="{FBDFC9D4-0342-DC4E-91AD-BDB9810607E6}"/>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236556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C48E4-B56D-3B48-A3B8-22310D7265A5}"/>
              </a:ext>
            </a:extLst>
          </p:cNvPr>
          <p:cNvSpPr>
            <a:spLocks noGrp="1"/>
          </p:cNvSpPr>
          <p:nvPr>
            <p:ph type="title" orient="vert"/>
          </p:nvPr>
        </p:nvSpPr>
        <p:spPr>
          <a:xfrm>
            <a:off x="8724900" y="365125"/>
            <a:ext cx="2628900" cy="47638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19878-6037-8E43-85D6-7EBD85927F3B}"/>
              </a:ext>
            </a:extLst>
          </p:cNvPr>
          <p:cNvSpPr>
            <a:spLocks noGrp="1"/>
          </p:cNvSpPr>
          <p:nvPr>
            <p:ph type="body" orient="vert" idx="1"/>
          </p:nvPr>
        </p:nvSpPr>
        <p:spPr>
          <a:xfrm>
            <a:off x="838200" y="365125"/>
            <a:ext cx="7734300" cy="47638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977D9-11D5-7A43-849E-8E11DBAD501F}"/>
              </a:ext>
            </a:extLst>
          </p:cNvPr>
          <p:cNvSpPr>
            <a:spLocks noGrp="1"/>
          </p:cNvSpPr>
          <p:nvPr>
            <p:ph type="dt" sz="half" idx="10"/>
          </p:nvPr>
        </p:nvSpPr>
        <p:spPr>
          <a:xfrm>
            <a:off x="838200" y="5348834"/>
            <a:ext cx="2743200" cy="365125"/>
          </a:xfrm>
        </p:spPr>
        <p:txBody>
          <a:bodyPr/>
          <a:lstStyle/>
          <a:p>
            <a:fld id="{382CBE86-81C7-5443-B7D8-58B382D32FD0}" type="datetimeFigureOut">
              <a:rPr lang="en-US" smtClean="0"/>
              <a:t>10/19/2021</a:t>
            </a:fld>
            <a:endParaRPr lang="en-US"/>
          </a:p>
        </p:txBody>
      </p:sp>
      <p:sp>
        <p:nvSpPr>
          <p:cNvPr id="5" name="Footer Placeholder 4">
            <a:extLst>
              <a:ext uri="{FF2B5EF4-FFF2-40B4-BE49-F238E27FC236}">
                <a16:creationId xmlns:a16="http://schemas.microsoft.com/office/drawing/2014/main" id="{9E6E803B-4CDA-E946-BC9F-71C8AA89C372}"/>
              </a:ext>
            </a:extLst>
          </p:cNvPr>
          <p:cNvSpPr>
            <a:spLocks noGrp="1"/>
          </p:cNvSpPr>
          <p:nvPr>
            <p:ph type="ftr" sz="quarter" idx="11"/>
          </p:nvPr>
        </p:nvSpPr>
        <p:spPr>
          <a:xfrm>
            <a:off x="4038600" y="5348834"/>
            <a:ext cx="4114800" cy="365125"/>
          </a:xfrm>
        </p:spPr>
        <p:txBody>
          <a:bodyPr/>
          <a:lstStyle/>
          <a:p>
            <a:endParaRPr lang="en-US"/>
          </a:p>
        </p:txBody>
      </p:sp>
      <p:sp>
        <p:nvSpPr>
          <p:cNvPr id="6" name="Slide Number Placeholder 5">
            <a:extLst>
              <a:ext uri="{FF2B5EF4-FFF2-40B4-BE49-F238E27FC236}">
                <a16:creationId xmlns:a16="http://schemas.microsoft.com/office/drawing/2014/main" id="{B8A397DF-162F-1C40-B2C1-D41E9958252B}"/>
              </a:ext>
            </a:extLst>
          </p:cNvPr>
          <p:cNvSpPr>
            <a:spLocks noGrp="1"/>
          </p:cNvSpPr>
          <p:nvPr>
            <p:ph type="sldNum" sz="quarter" idx="12"/>
          </p:nvPr>
        </p:nvSpPr>
        <p:spPr>
          <a:xfrm>
            <a:off x="8610600" y="5348834"/>
            <a:ext cx="2743200" cy="365125"/>
          </a:xfrm>
        </p:spPr>
        <p:txBody>
          <a:bodyPr/>
          <a:lstStyle/>
          <a:p>
            <a:fld id="{6C1D27A1-3457-7C4F-B514-DD2A4A013AE5}" type="slidenum">
              <a:rPr lang="en-US" smtClean="0"/>
              <a:t>‹#›</a:t>
            </a:fld>
            <a:endParaRPr lang="en-US"/>
          </a:p>
        </p:txBody>
      </p:sp>
      <p:pic>
        <p:nvPicPr>
          <p:cNvPr id="8" name="Picture 7">
            <a:extLst>
              <a:ext uri="{FF2B5EF4-FFF2-40B4-BE49-F238E27FC236}">
                <a16:creationId xmlns:a16="http://schemas.microsoft.com/office/drawing/2014/main" id="{817EECB8-674A-D344-A805-0E58E7B33148}"/>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148111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CBE8-C86C-954C-823D-CE86F4DED452}"/>
              </a:ext>
            </a:extLst>
          </p:cNvPr>
          <p:cNvSpPr>
            <a:spLocks noGrp="1"/>
          </p:cNvSpPr>
          <p:nvPr>
            <p:ph type="ctrTitle"/>
          </p:nvPr>
        </p:nvSpPr>
        <p:spPr>
          <a:xfrm>
            <a:off x="1981200" y="694735"/>
            <a:ext cx="8229600" cy="2213318"/>
          </a:xfrm>
        </p:spPr>
        <p:txBody>
          <a:bodyPr anchor="ctr">
            <a:normAutofit/>
          </a:bodyPr>
          <a:lstStyle>
            <a:lvl1pPr algn="ctr">
              <a:defRPr sz="5500" spc="300">
                <a:solidFill>
                  <a:schemeClr val="tx1"/>
                </a:solidFill>
                <a:latin typeface="Bebas Neue" panose="020B0606020202050201"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A1AB94C5-48AE-6F47-8E45-28CD9F8B28A6}"/>
              </a:ext>
            </a:extLst>
          </p:cNvPr>
          <p:cNvSpPr>
            <a:spLocks noGrp="1"/>
          </p:cNvSpPr>
          <p:nvPr>
            <p:ph type="subTitle" idx="1"/>
          </p:nvPr>
        </p:nvSpPr>
        <p:spPr>
          <a:xfrm>
            <a:off x="1981200" y="3044578"/>
            <a:ext cx="8229600" cy="1535745"/>
          </a:xfrm>
        </p:spPr>
        <p:txBody>
          <a:bodyPr anchor="ctr"/>
          <a:lstStyle>
            <a:lvl1pPr marL="0" indent="0" algn="ctr">
              <a:buNone/>
              <a:defRPr sz="2400" spc="300">
                <a:solidFill>
                  <a:schemeClr val="tx1"/>
                </a:solidFill>
                <a:latin typeface="Bebas Neue" panose="020B0606020202050201"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FDCE7-B807-3C4F-8175-96D3E2B8D439}"/>
              </a:ext>
            </a:extLst>
          </p:cNvPr>
          <p:cNvSpPr>
            <a:spLocks noGrp="1"/>
          </p:cNvSpPr>
          <p:nvPr>
            <p:ph type="dt" sz="half" idx="10"/>
          </p:nvPr>
        </p:nvSpPr>
        <p:spPr>
          <a:xfrm>
            <a:off x="3300156" y="6138604"/>
            <a:ext cx="1730429" cy="365125"/>
          </a:xfrm>
        </p:spPr>
        <p:txBody>
          <a:bodyPr/>
          <a:lstStyle>
            <a:lvl1pPr>
              <a:defRPr>
                <a:solidFill>
                  <a:schemeClr val="tx1"/>
                </a:solidFill>
              </a:defRPr>
            </a:lvl1pPr>
          </a:lstStyle>
          <a:p>
            <a:fld id="{382CBE86-81C7-5443-B7D8-58B382D32FD0}" type="datetimeFigureOut">
              <a:rPr lang="en-US" smtClean="0"/>
              <a:pPr/>
              <a:t>10/19/2021</a:t>
            </a:fld>
            <a:endParaRPr lang="en-US"/>
          </a:p>
        </p:txBody>
      </p:sp>
      <p:sp>
        <p:nvSpPr>
          <p:cNvPr id="5" name="Footer Placeholder 4">
            <a:extLst>
              <a:ext uri="{FF2B5EF4-FFF2-40B4-BE49-F238E27FC236}">
                <a16:creationId xmlns:a16="http://schemas.microsoft.com/office/drawing/2014/main" id="{FA7F515D-65EB-534D-BD02-89B49EBF365D}"/>
              </a:ext>
            </a:extLst>
          </p:cNvPr>
          <p:cNvSpPr>
            <a:spLocks noGrp="1"/>
          </p:cNvSpPr>
          <p:nvPr>
            <p:ph type="ftr" sz="quarter" idx="11"/>
          </p:nvPr>
        </p:nvSpPr>
        <p:spPr>
          <a:xfrm>
            <a:off x="5369415" y="6163176"/>
            <a:ext cx="4114800" cy="365125"/>
          </a:xfrm>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13AC13A-C8B0-614F-BC15-D6529F21B331}"/>
              </a:ext>
            </a:extLst>
          </p:cNvPr>
          <p:cNvSpPr>
            <a:spLocks noGrp="1"/>
          </p:cNvSpPr>
          <p:nvPr>
            <p:ph type="sldNum" sz="quarter" idx="12"/>
          </p:nvPr>
        </p:nvSpPr>
        <p:spPr>
          <a:xfrm>
            <a:off x="9799510" y="6134103"/>
            <a:ext cx="385354" cy="365125"/>
          </a:xfrm>
        </p:spPr>
        <p:txBody>
          <a:bodyPr/>
          <a:lstStyle>
            <a:lvl1pPr>
              <a:defRPr>
                <a:solidFill>
                  <a:schemeClr val="tx1"/>
                </a:solidFill>
              </a:defRPr>
            </a:lvl1pPr>
          </a:lstStyle>
          <a:p>
            <a:fld id="{6C1D27A1-3457-7C4F-B514-DD2A4A013AE5}" type="slidenum">
              <a:rPr lang="en-US" smtClean="0"/>
              <a:pPr/>
              <a:t>‹#›</a:t>
            </a:fld>
            <a:endParaRPr lang="en-US"/>
          </a:p>
        </p:txBody>
      </p:sp>
      <p:pic>
        <p:nvPicPr>
          <p:cNvPr id="7" name="Picture 6">
            <a:extLst>
              <a:ext uri="{FF2B5EF4-FFF2-40B4-BE49-F238E27FC236}">
                <a16:creationId xmlns:a16="http://schemas.microsoft.com/office/drawing/2014/main" id="{5C7BE932-497A-FE44-847B-FB1EB8ED1835}"/>
              </a:ext>
            </a:extLst>
          </p:cNvPr>
          <p:cNvPicPr>
            <a:picLocks noChangeAspect="1"/>
          </p:cNvPicPr>
          <p:nvPr userDrawn="1"/>
        </p:nvPicPr>
        <p:blipFill>
          <a:blip r:embed="rId2"/>
          <a:stretch>
            <a:fillRect/>
          </a:stretch>
        </p:blipFill>
        <p:spPr>
          <a:xfrm>
            <a:off x="367350" y="5220114"/>
            <a:ext cx="2669566" cy="1279114"/>
          </a:xfrm>
          <a:prstGeom prst="rect">
            <a:avLst/>
          </a:prstGeom>
        </p:spPr>
      </p:pic>
      <p:pic>
        <p:nvPicPr>
          <p:cNvPr id="8" name="Picture 7">
            <a:extLst>
              <a:ext uri="{FF2B5EF4-FFF2-40B4-BE49-F238E27FC236}">
                <a16:creationId xmlns:a16="http://schemas.microsoft.com/office/drawing/2014/main" id="{CF597C57-804E-AC4D-8D1A-44FA34E8B8A6}"/>
              </a:ext>
            </a:extLst>
          </p:cNvPr>
          <p:cNvPicPr>
            <a:picLocks noChangeAspect="1"/>
          </p:cNvPicPr>
          <p:nvPr userDrawn="1"/>
        </p:nvPicPr>
        <p:blipFill>
          <a:blip r:embed="rId3"/>
          <a:stretch>
            <a:fillRect/>
          </a:stretch>
        </p:blipFill>
        <p:spPr>
          <a:xfrm>
            <a:off x="10497547" y="5220113"/>
            <a:ext cx="1308187" cy="1308187"/>
          </a:xfrm>
          <a:prstGeom prst="rect">
            <a:avLst/>
          </a:prstGeom>
        </p:spPr>
      </p:pic>
    </p:spTree>
    <p:extLst>
      <p:ext uri="{BB962C8B-B14F-4D97-AF65-F5344CB8AC3E}">
        <p14:creationId xmlns:p14="http://schemas.microsoft.com/office/powerpoint/2010/main" val="22847943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457A-0C6A-2F44-8B23-36D3BD7A4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877A2-41CE-544F-A062-5B85CCA2769B}"/>
              </a:ext>
            </a:extLst>
          </p:cNvPr>
          <p:cNvSpPr>
            <a:spLocks noGrp="1"/>
          </p:cNvSpPr>
          <p:nvPr>
            <p:ph idx="1"/>
          </p:nvPr>
        </p:nvSpPr>
        <p:spPr>
          <a:xfrm>
            <a:off x="838200" y="1825625"/>
            <a:ext cx="10515600" cy="3403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9C65C-8FFC-1B48-ADDF-527CF4982E84}"/>
              </a:ext>
            </a:extLst>
          </p:cNvPr>
          <p:cNvSpPr>
            <a:spLocks noGrp="1"/>
          </p:cNvSpPr>
          <p:nvPr>
            <p:ph type="dt" sz="half" idx="10"/>
          </p:nvPr>
        </p:nvSpPr>
        <p:spPr>
          <a:xfrm>
            <a:off x="838200" y="5373773"/>
            <a:ext cx="2743200" cy="365125"/>
          </a:xfrm>
        </p:spPr>
        <p:txBody>
          <a:bodyPr/>
          <a:lstStyle/>
          <a:p>
            <a:fld id="{382CBE86-81C7-5443-B7D8-58B382D32FD0}" type="datetimeFigureOut">
              <a:rPr lang="en-US" smtClean="0"/>
              <a:t>10/19/2021</a:t>
            </a:fld>
            <a:endParaRPr lang="en-US"/>
          </a:p>
        </p:txBody>
      </p:sp>
      <p:sp>
        <p:nvSpPr>
          <p:cNvPr id="5" name="Footer Placeholder 4">
            <a:extLst>
              <a:ext uri="{FF2B5EF4-FFF2-40B4-BE49-F238E27FC236}">
                <a16:creationId xmlns:a16="http://schemas.microsoft.com/office/drawing/2014/main" id="{6DBABE7C-4626-344E-826A-60F548442436}"/>
              </a:ext>
            </a:extLst>
          </p:cNvPr>
          <p:cNvSpPr>
            <a:spLocks noGrp="1"/>
          </p:cNvSpPr>
          <p:nvPr>
            <p:ph type="ftr" sz="quarter" idx="11"/>
          </p:nvPr>
        </p:nvSpPr>
        <p:spPr>
          <a:xfrm>
            <a:off x="4038600" y="5373773"/>
            <a:ext cx="4114800" cy="365125"/>
          </a:xfrm>
        </p:spPr>
        <p:txBody>
          <a:bodyPr/>
          <a:lstStyle/>
          <a:p>
            <a:endParaRPr lang="en-US"/>
          </a:p>
        </p:txBody>
      </p:sp>
      <p:sp>
        <p:nvSpPr>
          <p:cNvPr id="6" name="Slide Number Placeholder 5">
            <a:extLst>
              <a:ext uri="{FF2B5EF4-FFF2-40B4-BE49-F238E27FC236}">
                <a16:creationId xmlns:a16="http://schemas.microsoft.com/office/drawing/2014/main" id="{9D38DD0D-0C4F-9744-ACF1-F143D0490A93}"/>
              </a:ext>
            </a:extLst>
          </p:cNvPr>
          <p:cNvSpPr>
            <a:spLocks noGrp="1"/>
          </p:cNvSpPr>
          <p:nvPr>
            <p:ph type="sldNum" sz="quarter" idx="12"/>
          </p:nvPr>
        </p:nvSpPr>
        <p:spPr>
          <a:xfrm>
            <a:off x="8610600" y="5373773"/>
            <a:ext cx="2743200" cy="365125"/>
          </a:xfrm>
        </p:spPr>
        <p:txBody>
          <a:bodyPr/>
          <a:lstStyle/>
          <a:p>
            <a:fld id="{6C1D27A1-3457-7C4F-B514-DD2A4A013AE5}" type="slidenum">
              <a:rPr lang="en-US" smtClean="0"/>
              <a:t>‹#›</a:t>
            </a:fld>
            <a:endParaRPr lang="en-US"/>
          </a:p>
        </p:txBody>
      </p:sp>
      <p:pic>
        <p:nvPicPr>
          <p:cNvPr id="10" name="Picture 9">
            <a:extLst>
              <a:ext uri="{FF2B5EF4-FFF2-40B4-BE49-F238E27FC236}">
                <a16:creationId xmlns:a16="http://schemas.microsoft.com/office/drawing/2014/main" id="{7FE69D90-5628-FB48-85E9-E926EF7794EE}"/>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51207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1BFC-7C71-9E49-9AF3-83B6FE2C3C66}"/>
              </a:ext>
            </a:extLst>
          </p:cNvPr>
          <p:cNvSpPr>
            <a:spLocks noGrp="1"/>
          </p:cNvSpPr>
          <p:nvPr>
            <p:ph type="title"/>
          </p:nvPr>
        </p:nvSpPr>
        <p:spPr>
          <a:xfrm>
            <a:off x="838200" y="5014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5077C8-5852-9F41-BF1E-DBA2B290D917}"/>
              </a:ext>
            </a:extLst>
          </p:cNvPr>
          <p:cNvSpPr>
            <a:spLocks noGrp="1"/>
          </p:cNvSpPr>
          <p:nvPr>
            <p:ph type="body" idx="1"/>
          </p:nvPr>
        </p:nvSpPr>
        <p:spPr>
          <a:xfrm>
            <a:off x="83820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BB2BA7-E76C-D94D-A2C7-08C822CD883B}"/>
              </a:ext>
            </a:extLst>
          </p:cNvPr>
          <p:cNvSpPr>
            <a:spLocks noGrp="1"/>
          </p:cNvSpPr>
          <p:nvPr>
            <p:ph type="dt" sz="half" idx="10"/>
          </p:nvPr>
        </p:nvSpPr>
        <p:spPr>
          <a:xfrm>
            <a:off x="838200" y="5306002"/>
            <a:ext cx="2743200" cy="365125"/>
          </a:xfrm>
        </p:spPr>
        <p:txBody>
          <a:bodyPr/>
          <a:lstStyle/>
          <a:p>
            <a:fld id="{382CBE86-81C7-5443-B7D8-58B382D32FD0}" type="datetimeFigureOut">
              <a:rPr lang="en-US" smtClean="0"/>
              <a:t>10/19/2021</a:t>
            </a:fld>
            <a:endParaRPr lang="en-US"/>
          </a:p>
        </p:txBody>
      </p:sp>
      <p:sp>
        <p:nvSpPr>
          <p:cNvPr id="5" name="Footer Placeholder 4">
            <a:extLst>
              <a:ext uri="{FF2B5EF4-FFF2-40B4-BE49-F238E27FC236}">
                <a16:creationId xmlns:a16="http://schemas.microsoft.com/office/drawing/2014/main" id="{E9041283-AF1F-A546-B8F9-33C6CDFD3263}"/>
              </a:ext>
            </a:extLst>
          </p:cNvPr>
          <p:cNvSpPr>
            <a:spLocks noGrp="1"/>
          </p:cNvSpPr>
          <p:nvPr>
            <p:ph type="ftr" sz="quarter" idx="11"/>
          </p:nvPr>
        </p:nvSpPr>
        <p:spPr>
          <a:xfrm>
            <a:off x="4038600" y="5306002"/>
            <a:ext cx="4114800" cy="365125"/>
          </a:xfrm>
        </p:spPr>
        <p:txBody>
          <a:bodyPr/>
          <a:lstStyle/>
          <a:p>
            <a:endParaRPr lang="en-US"/>
          </a:p>
        </p:txBody>
      </p:sp>
      <p:sp>
        <p:nvSpPr>
          <p:cNvPr id="6" name="Slide Number Placeholder 5">
            <a:extLst>
              <a:ext uri="{FF2B5EF4-FFF2-40B4-BE49-F238E27FC236}">
                <a16:creationId xmlns:a16="http://schemas.microsoft.com/office/drawing/2014/main" id="{FB2D1A41-31B3-4247-BB6A-D2056CA6AAB5}"/>
              </a:ext>
            </a:extLst>
          </p:cNvPr>
          <p:cNvSpPr>
            <a:spLocks noGrp="1"/>
          </p:cNvSpPr>
          <p:nvPr>
            <p:ph type="sldNum" sz="quarter" idx="12"/>
          </p:nvPr>
        </p:nvSpPr>
        <p:spPr>
          <a:xfrm>
            <a:off x="8610600" y="5306002"/>
            <a:ext cx="2743200" cy="365125"/>
          </a:xfrm>
        </p:spPr>
        <p:txBody>
          <a:bodyPr/>
          <a:lstStyle/>
          <a:p>
            <a:fld id="{6C1D27A1-3457-7C4F-B514-DD2A4A013AE5}" type="slidenum">
              <a:rPr lang="en-US" smtClean="0"/>
              <a:t>‹#›</a:t>
            </a:fld>
            <a:endParaRPr lang="en-US"/>
          </a:p>
        </p:txBody>
      </p:sp>
      <p:pic>
        <p:nvPicPr>
          <p:cNvPr id="8" name="Picture 7">
            <a:extLst>
              <a:ext uri="{FF2B5EF4-FFF2-40B4-BE49-F238E27FC236}">
                <a16:creationId xmlns:a16="http://schemas.microsoft.com/office/drawing/2014/main" id="{EBFA57E5-F2B2-6D40-A7C6-5ACAAD3E2EB1}"/>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228807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0FD1-8157-644A-9416-BA6916325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79189-D94B-0644-97FD-A95820A90960}"/>
              </a:ext>
            </a:extLst>
          </p:cNvPr>
          <p:cNvSpPr>
            <a:spLocks noGrp="1"/>
          </p:cNvSpPr>
          <p:nvPr>
            <p:ph sz="half" idx="1"/>
          </p:nvPr>
        </p:nvSpPr>
        <p:spPr>
          <a:xfrm>
            <a:off x="838200" y="1825624"/>
            <a:ext cx="5181600" cy="3378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41A83-5CE6-9047-8386-1654BE955581}"/>
              </a:ext>
            </a:extLst>
          </p:cNvPr>
          <p:cNvSpPr>
            <a:spLocks noGrp="1"/>
          </p:cNvSpPr>
          <p:nvPr>
            <p:ph sz="half" idx="2"/>
          </p:nvPr>
        </p:nvSpPr>
        <p:spPr>
          <a:xfrm>
            <a:off x="6172200" y="1825625"/>
            <a:ext cx="5181600" cy="3378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82EE45-A3BC-384C-94A3-7C6537B3E3A5}"/>
              </a:ext>
            </a:extLst>
          </p:cNvPr>
          <p:cNvSpPr>
            <a:spLocks noGrp="1"/>
          </p:cNvSpPr>
          <p:nvPr>
            <p:ph type="dt" sz="half" idx="10"/>
          </p:nvPr>
        </p:nvSpPr>
        <p:spPr>
          <a:xfrm>
            <a:off x="831273" y="5305451"/>
            <a:ext cx="2750127" cy="365125"/>
          </a:xfrm>
        </p:spPr>
        <p:txBody>
          <a:bodyPr/>
          <a:lstStyle/>
          <a:p>
            <a:fld id="{382CBE86-81C7-5443-B7D8-58B382D32FD0}" type="datetimeFigureOut">
              <a:rPr lang="en-US" smtClean="0"/>
              <a:t>10/19/2021</a:t>
            </a:fld>
            <a:endParaRPr lang="en-US"/>
          </a:p>
        </p:txBody>
      </p:sp>
      <p:sp>
        <p:nvSpPr>
          <p:cNvPr id="6" name="Footer Placeholder 5">
            <a:extLst>
              <a:ext uri="{FF2B5EF4-FFF2-40B4-BE49-F238E27FC236}">
                <a16:creationId xmlns:a16="http://schemas.microsoft.com/office/drawing/2014/main" id="{B85F6F9E-8EE9-E645-A79F-ADB856D3D91E}"/>
              </a:ext>
            </a:extLst>
          </p:cNvPr>
          <p:cNvSpPr>
            <a:spLocks noGrp="1"/>
          </p:cNvSpPr>
          <p:nvPr>
            <p:ph type="ftr" sz="quarter" idx="11"/>
          </p:nvPr>
        </p:nvSpPr>
        <p:spPr>
          <a:xfrm>
            <a:off x="4028209" y="5305451"/>
            <a:ext cx="4125191" cy="365125"/>
          </a:xfrm>
        </p:spPr>
        <p:txBody>
          <a:bodyPr/>
          <a:lstStyle/>
          <a:p>
            <a:endParaRPr lang="en-US"/>
          </a:p>
        </p:txBody>
      </p:sp>
      <p:sp>
        <p:nvSpPr>
          <p:cNvPr id="7" name="Slide Number Placeholder 6">
            <a:extLst>
              <a:ext uri="{FF2B5EF4-FFF2-40B4-BE49-F238E27FC236}">
                <a16:creationId xmlns:a16="http://schemas.microsoft.com/office/drawing/2014/main" id="{DD5D23A5-A50B-5A40-8EB1-BD266AE3D712}"/>
              </a:ext>
            </a:extLst>
          </p:cNvPr>
          <p:cNvSpPr>
            <a:spLocks noGrp="1"/>
          </p:cNvSpPr>
          <p:nvPr>
            <p:ph type="sldNum" sz="quarter" idx="12"/>
          </p:nvPr>
        </p:nvSpPr>
        <p:spPr>
          <a:xfrm>
            <a:off x="8603673" y="5305451"/>
            <a:ext cx="2750127" cy="365125"/>
          </a:xfrm>
        </p:spPr>
        <p:txBody>
          <a:bodyPr/>
          <a:lstStyle/>
          <a:p>
            <a:fld id="{6C1D27A1-3457-7C4F-B514-DD2A4A013AE5}" type="slidenum">
              <a:rPr lang="en-US" smtClean="0"/>
              <a:t>‹#›</a:t>
            </a:fld>
            <a:endParaRPr lang="en-US"/>
          </a:p>
        </p:txBody>
      </p:sp>
      <p:pic>
        <p:nvPicPr>
          <p:cNvPr id="9" name="Picture 8">
            <a:extLst>
              <a:ext uri="{FF2B5EF4-FFF2-40B4-BE49-F238E27FC236}">
                <a16:creationId xmlns:a16="http://schemas.microsoft.com/office/drawing/2014/main" id="{B4B324F7-A0A5-AA42-8048-B76700EBE946}"/>
              </a:ext>
            </a:extLst>
          </p:cNvPr>
          <p:cNvPicPr>
            <a:picLocks noChangeAspect="1"/>
          </p:cNvPicPr>
          <p:nvPr userDrawn="1"/>
        </p:nvPicPr>
        <p:blipFill>
          <a:blip r:embed="rId2"/>
          <a:stretch>
            <a:fillRect/>
          </a:stretch>
        </p:blipFill>
        <p:spPr>
          <a:xfrm>
            <a:off x="-5196" y="5772150"/>
            <a:ext cx="12192000" cy="1085850"/>
          </a:xfrm>
          <a:prstGeom prst="rect">
            <a:avLst/>
          </a:prstGeom>
        </p:spPr>
      </p:pic>
    </p:spTree>
    <p:extLst>
      <p:ext uri="{BB962C8B-B14F-4D97-AF65-F5344CB8AC3E}">
        <p14:creationId xmlns:p14="http://schemas.microsoft.com/office/powerpoint/2010/main" val="164239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100B-AD65-2D4E-91E1-2F37E71B0129}"/>
              </a:ext>
            </a:extLst>
          </p:cNvPr>
          <p:cNvSpPr>
            <a:spLocks noGrp="1"/>
          </p:cNvSpPr>
          <p:nvPr>
            <p:ph type="title"/>
          </p:nvPr>
        </p:nvSpPr>
        <p:spPr>
          <a:xfrm>
            <a:off x="839788" y="365126"/>
            <a:ext cx="10515600" cy="823912"/>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D3CF0405-6C83-5640-8F72-2A80BF712CDB}"/>
              </a:ext>
            </a:extLst>
          </p:cNvPr>
          <p:cNvSpPr>
            <a:spLocks noGrp="1"/>
          </p:cNvSpPr>
          <p:nvPr>
            <p:ph type="body" idx="1"/>
          </p:nvPr>
        </p:nvSpPr>
        <p:spPr>
          <a:xfrm>
            <a:off x="839788" y="1330786"/>
            <a:ext cx="5157787" cy="6559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C7996-0090-0940-BD42-4542D090A87F}"/>
              </a:ext>
            </a:extLst>
          </p:cNvPr>
          <p:cNvSpPr>
            <a:spLocks noGrp="1"/>
          </p:cNvSpPr>
          <p:nvPr>
            <p:ph sz="half" idx="2"/>
          </p:nvPr>
        </p:nvSpPr>
        <p:spPr>
          <a:xfrm>
            <a:off x="838200" y="2128490"/>
            <a:ext cx="5157787" cy="3042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F3C72-3C12-3A48-B9C4-902D0E69D953}"/>
              </a:ext>
            </a:extLst>
          </p:cNvPr>
          <p:cNvSpPr>
            <a:spLocks noGrp="1"/>
          </p:cNvSpPr>
          <p:nvPr>
            <p:ph type="body" sz="quarter" idx="3"/>
          </p:nvPr>
        </p:nvSpPr>
        <p:spPr>
          <a:xfrm>
            <a:off x="6172200" y="1330786"/>
            <a:ext cx="5183188" cy="6559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00A1E-F116-3F40-8B4A-91E6DAB3C8FD}"/>
              </a:ext>
            </a:extLst>
          </p:cNvPr>
          <p:cNvSpPr>
            <a:spLocks noGrp="1"/>
          </p:cNvSpPr>
          <p:nvPr>
            <p:ph sz="quarter" idx="4"/>
          </p:nvPr>
        </p:nvSpPr>
        <p:spPr>
          <a:xfrm>
            <a:off x="6170612" y="2128490"/>
            <a:ext cx="5183188" cy="3042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27F0E-F83C-9843-B1C0-C52784F585F4}"/>
              </a:ext>
            </a:extLst>
          </p:cNvPr>
          <p:cNvSpPr>
            <a:spLocks noGrp="1"/>
          </p:cNvSpPr>
          <p:nvPr>
            <p:ph type="dt" sz="half" idx="10"/>
          </p:nvPr>
        </p:nvSpPr>
        <p:spPr>
          <a:xfrm>
            <a:off x="838200" y="5344651"/>
            <a:ext cx="2743200" cy="365125"/>
          </a:xfrm>
        </p:spPr>
        <p:txBody>
          <a:bodyPr/>
          <a:lstStyle/>
          <a:p>
            <a:fld id="{382CBE86-81C7-5443-B7D8-58B382D32FD0}" type="datetimeFigureOut">
              <a:rPr lang="en-US" smtClean="0"/>
              <a:t>10/19/2021</a:t>
            </a:fld>
            <a:endParaRPr lang="en-US"/>
          </a:p>
        </p:txBody>
      </p:sp>
      <p:sp>
        <p:nvSpPr>
          <p:cNvPr id="8" name="Footer Placeholder 7">
            <a:extLst>
              <a:ext uri="{FF2B5EF4-FFF2-40B4-BE49-F238E27FC236}">
                <a16:creationId xmlns:a16="http://schemas.microsoft.com/office/drawing/2014/main" id="{9DFE57FB-453F-E94B-87EB-D48991721079}"/>
              </a:ext>
            </a:extLst>
          </p:cNvPr>
          <p:cNvSpPr>
            <a:spLocks noGrp="1"/>
          </p:cNvSpPr>
          <p:nvPr>
            <p:ph type="ftr" sz="quarter" idx="11"/>
          </p:nvPr>
        </p:nvSpPr>
        <p:spPr>
          <a:xfrm>
            <a:off x="4038600" y="5344651"/>
            <a:ext cx="4114800" cy="365125"/>
          </a:xfrm>
        </p:spPr>
        <p:txBody>
          <a:bodyPr/>
          <a:lstStyle/>
          <a:p>
            <a:endParaRPr lang="en-US"/>
          </a:p>
        </p:txBody>
      </p:sp>
      <p:sp>
        <p:nvSpPr>
          <p:cNvPr id="9" name="Slide Number Placeholder 8">
            <a:extLst>
              <a:ext uri="{FF2B5EF4-FFF2-40B4-BE49-F238E27FC236}">
                <a16:creationId xmlns:a16="http://schemas.microsoft.com/office/drawing/2014/main" id="{452B7466-E43E-9A4B-BE5D-58047D9138F3}"/>
              </a:ext>
            </a:extLst>
          </p:cNvPr>
          <p:cNvSpPr>
            <a:spLocks noGrp="1"/>
          </p:cNvSpPr>
          <p:nvPr>
            <p:ph type="sldNum" sz="quarter" idx="12"/>
          </p:nvPr>
        </p:nvSpPr>
        <p:spPr>
          <a:xfrm>
            <a:off x="8610600" y="5344651"/>
            <a:ext cx="2743200" cy="365125"/>
          </a:xfrm>
        </p:spPr>
        <p:txBody>
          <a:bodyPr/>
          <a:lstStyle/>
          <a:p>
            <a:fld id="{6C1D27A1-3457-7C4F-B514-DD2A4A013AE5}" type="slidenum">
              <a:rPr lang="en-US" smtClean="0"/>
              <a:t>‹#›</a:t>
            </a:fld>
            <a:endParaRPr lang="en-US"/>
          </a:p>
        </p:txBody>
      </p:sp>
      <p:pic>
        <p:nvPicPr>
          <p:cNvPr id="11" name="Picture 10">
            <a:extLst>
              <a:ext uri="{FF2B5EF4-FFF2-40B4-BE49-F238E27FC236}">
                <a16:creationId xmlns:a16="http://schemas.microsoft.com/office/drawing/2014/main" id="{3F0A4E5D-517B-EA4E-A78F-F6EE754648ED}"/>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137903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7D6A-7FFD-D64A-9DD4-31E6DEC978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33E927-BD10-C841-B9FA-8E70136ABD0B}"/>
              </a:ext>
            </a:extLst>
          </p:cNvPr>
          <p:cNvSpPr>
            <a:spLocks noGrp="1"/>
          </p:cNvSpPr>
          <p:nvPr>
            <p:ph type="dt" sz="half" idx="10"/>
          </p:nvPr>
        </p:nvSpPr>
        <p:spPr>
          <a:xfrm>
            <a:off x="838200" y="5300634"/>
            <a:ext cx="2743200" cy="365125"/>
          </a:xfrm>
        </p:spPr>
        <p:txBody>
          <a:bodyPr/>
          <a:lstStyle/>
          <a:p>
            <a:fld id="{382CBE86-81C7-5443-B7D8-58B382D32FD0}" type="datetimeFigureOut">
              <a:rPr lang="en-US" smtClean="0"/>
              <a:t>10/19/2021</a:t>
            </a:fld>
            <a:endParaRPr lang="en-US"/>
          </a:p>
        </p:txBody>
      </p:sp>
      <p:sp>
        <p:nvSpPr>
          <p:cNvPr id="4" name="Footer Placeholder 3">
            <a:extLst>
              <a:ext uri="{FF2B5EF4-FFF2-40B4-BE49-F238E27FC236}">
                <a16:creationId xmlns:a16="http://schemas.microsoft.com/office/drawing/2014/main" id="{39B67A38-EA2B-B04E-A95E-898D7A74CBF9}"/>
              </a:ext>
            </a:extLst>
          </p:cNvPr>
          <p:cNvSpPr>
            <a:spLocks noGrp="1"/>
          </p:cNvSpPr>
          <p:nvPr>
            <p:ph type="ftr" sz="quarter" idx="11"/>
          </p:nvPr>
        </p:nvSpPr>
        <p:spPr>
          <a:xfrm>
            <a:off x="4038600" y="5300634"/>
            <a:ext cx="4114800" cy="365125"/>
          </a:xfrm>
        </p:spPr>
        <p:txBody>
          <a:bodyPr/>
          <a:lstStyle/>
          <a:p>
            <a:endParaRPr lang="en-US"/>
          </a:p>
        </p:txBody>
      </p:sp>
      <p:sp>
        <p:nvSpPr>
          <p:cNvPr id="5" name="Slide Number Placeholder 4">
            <a:extLst>
              <a:ext uri="{FF2B5EF4-FFF2-40B4-BE49-F238E27FC236}">
                <a16:creationId xmlns:a16="http://schemas.microsoft.com/office/drawing/2014/main" id="{64F06CA9-D7E0-E544-BE93-136733EBC444}"/>
              </a:ext>
            </a:extLst>
          </p:cNvPr>
          <p:cNvSpPr>
            <a:spLocks noGrp="1"/>
          </p:cNvSpPr>
          <p:nvPr>
            <p:ph type="sldNum" sz="quarter" idx="12"/>
          </p:nvPr>
        </p:nvSpPr>
        <p:spPr>
          <a:xfrm>
            <a:off x="8610600" y="5300634"/>
            <a:ext cx="2743200" cy="365125"/>
          </a:xfrm>
        </p:spPr>
        <p:txBody>
          <a:bodyPr/>
          <a:lstStyle/>
          <a:p>
            <a:fld id="{6C1D27A1-3457-7C4F-B514-DD2A4A013AE5}" type="slidenum">
              <a:rPr lang="en-US" smtClean="0"/>
              <a:t>‹#›</a:t>
            </a:fld>
            <a:endParaRPr lang="en-US"/>
          </a:p>
        </p:txBody>
      </p:sp>
      <p:sp>
        <p:nvSpPr>
          <p:cNvPr id="10" name="Content Placeholder 3">
            <a:extLst>
              <a:ext uri="{FF2B5EF4-FFF2-40B4-BE49-F238E27FC236}">
                <a16:creationId xmlns:a16="http://schemas.microsoft.com/office/drawing/2014/main" id="{9F51D52A-DFB2-5643-85FB-AA13B20CB9CC}"/>
              </a:ext>
            </a:extLst>
          </p:cNvPr>
          <p:cNvSpPr>
            <a:spLocks noGrp="1"/>
          </p:cNvSpPr>
          <p:nvPr>
            <p:ph sz="half" idx="2"/>
          </p:nvPr>
        </p:nvSpPr>
        <p:spPr>
          <a:xfrm>
            <a:off x="838199" y="1797079"/>
            <a:ext cx="3383280" cy="339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B82A42B-C22D-444C-9835-C17B755CA8CF}"/>
              </a:ext>
            </a:extLst>
          </p:cNvPr>
          <p:cNvSpPr>
            <a:spLocks noGrp="1"/>
          </p:cNvSpPr>
          <p:nvPr>
            <p:ph sz="half" idx="13"/>
          </p:nvPr>
        </p:nvSpPr>
        <p:spPr>
          <a:xfrm>
            <a:off x="4404359" y="1798609"/>
            <a:ext cx="3383280" cy="339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5156F940-28D6-2749-80FC-8BF2571485CF}"/>
              </a:ext>
            </a:extLst>
          </p:cNvPr>
          <p:cNvSpPr>
            <a:spLocks noGrp="1"/>
          </p:cNvSpPr>
          <p:nvPr>
            <p:ph sz="half" idx="14"/>
          </p:nvPr>
        </p:nvSpPr>
        <p:spPr>
          <a:xfrm>
            <a:off x="7970520" y="1797079"/>
            <a:ext cx="3383280" cy="3397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F7FAB7A-FC7B-2E49-8A4F-12C3F3F075DE}"/>
              </a:ext>
            </a:extLst>
          </p:cNvPr>
          <p:cNvPicPr>
            <a:picLocks noChangeAspect="1"/>
          </p:cNvPicPr>
          <p:nvPr userDrawn="1"/>
        </p:nvPicPr>
        <p:blipFill>
          <a:blip r:embed="rId2"/>
          <a:stretch>
            <a:fillRect/>
          </a:stretch>
        </p:blipFill>
        <p:spPr>
          <a:xfrm>
            <a:off x="-1" y="5770620"/>
            <a:ext cx="12192000" cy="1085850"/>
          </a:xfrm>
          <a:prstGeom prst="rect">
            <a:avLst/>
          </a:prstGeom>
        </p:spPr>
      </p:pic>
    </p:spTree>
    <p:extLst>
      <p:ext uri="{BB962C8B-B14F-4D97-AF65-F5344CB8AC3E}">
        <p14:creationId xmlns:p14="http://schemas.microsoft.com/office/powerpoint/2010/main" val="142569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590A-330C-8649-84EF-9295B4624987}"/>
              </a:ext>
            </a:extLst>
          </p:cNvPr>
          <p:cNvSpPr>
            <a:spLocks noGrp="1"/>
          </p:cNvSpPr>
          <p:nvPr>
            <p:ph type="title" hasCustomPrompt="1"/>
          </p:nvPr>
        </p:nvSpPr>
        <p:spPr>
          <a:xfrm>
            <a:off x="839788" y="457200"/>
            <a:ext cx="3932237" cy="1524001"/>
          </a:xfrm>
        </p:spPr>
        <p:txBody>
          <a:bodyPr anchor="ctr"/>
          <a:lstStyle>
            <a:lvl1pPr>
              <a:defRPr sz="3200" spc="300"/>
            </a:lvl1pPr>
          </a:lstStyle>
          <a:p>
            <a:r>
              <a:rPr lang="en-US"/>
              <a:t>Click to edit Master </a:t>
            </a:r>
            <a:br>
              <a:rPr lang="en-US"/>
            </a:br>
            <a:r>
              <a:rPr lang="en-US"/>
              <a:t>title style</a:t>
            </a:r>
          </a:p>
        </p:txBody>
      </p:sp>
      <p:sp>
        <p:nvSpPr>
          <p:cNvPr id="3" name="Content Placeholder 2">
            <a:extLst>
              <a:ext uri="{FF2B5EF4-FFF2-40B4-BE49-F238E27FC236}">
                <a16:creationId xmlns:a16="http://schemas.microsoft.com/office/drawing/2014/main" id="{901B6F00-47DC-2B48-8220-BD8700F3F62C}"/>
              </a:ext>
            </a:extLst>
          </p:cNvPr>
          <p:cNvSpPr>
            <a:spLocks noGrp="1"/>
          </p:cNvSpPr>
          <p:nvPr>
            <p:ph idx="1"/>
          </p:nvPr>
        </p:nvSpPr>
        <p:spPr>
          <a:xfrm>
            <a:off x="5180012" y="457200"/>
            <a:ext cx="6172200" cy="47050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21A02-26FF-0442-A01E-47B16ACD27BC}"/>
              </a:ext>
            </a:extLst>
          </p:cNvPr>
          <p:cNvSpPr>
            <a:spLocks noGrp="1"/>
          </p:cNvSpPr>
          <p:nvPr>
            <p:ph type="body" sz="half" idx="2"/>
          </p:nvPr>
        </p:nvSpPr>
        <p:spPr>
          <a:xfrm>
            <a:off x="839788" y="2149821"/>
            <a:ext cx="3932237" cy="30123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925A2-59A5-6E4D-A179-3C45DC72F198}"/>
              </a:ext>
            </a:extLst>
          </p:cNvPr>
          <p:cNvSpPr>
            <a:spLocks noGrp="1"/>
          </p:cNvSpPr>
          <p:nvPr>
            <p:ph type="dt" sz="half" idx="10"/>
          </p:nvPr>
        </p:nvSpPr>
        <p:spPr>
          <a:xfrm>
            <a:off x="836612" y="5330825"/>
            <a:ext cx="2743200" cy="365125"/>
          </a:xfrm>
        </p:spPr>
        <p:txBody>
          <a:bodyPr/>
          <a:lstStyle/>
          <a:p>
            <a:fld id="{382CBE86-81C7-5443-B7D8-58B382D32FD0}" type="datetimeFigureOut">
              <a:rPr lang="en-US" smtClean="0"/>
              <a:t>10/19/2021</a:t>
            </a:fld>
            <a:endParaRPr lang="en-US"/>
          </a:p>
        </p:txBody>
      </p:sp>
      <p:sp>
        <p:nvSpPr>
          <p:cNvPr id="6" name="Footer Placeholder 5">
            <a:extLst>
              <a:ext uri="{FF2B5EF4-FFF2-40B4-BE49-F238E27FC236}">
                <a16:creationId xmlns:a16="http://schemas.microsoft.com/office/drawing/2014/main" id="{B63F4D06-4A2B-EA41-819C-FCC1E008FAA2}"/>
              </a:ext>
            </a:extLst>
          </p:cNvPr>
          <p:cNvSpPr>
            <a:spLocks noGrp="1"/>
          </p:cNvSpPr>
          <p:nvPr>
            <p:ph type="ftr" sz="quarter" idx="11"/>
          </p:nvPr>
        </p:nvSpPr>
        <p:spPr>
          <a:xfrm>
            <a:off x="4037012" y="5330825"/>
            <a:ext cx="4114800" cy="365125"/>
          </a:xfrm>
        </p:spPr>
        <p:txBody>
          <a:bodyPr/>
          <a:lstStyle/>
          <a:p>
            <a:endParaRPr lang="en-US"/>
          </a:p>
        </p:txBody>
      </p:sp>
      <p:sp>
        <p:nvSpPr>
          <p:cNvPr id="7" name="Slide Number Placeholder 6">
            <a:extLst>
              <a:ext uri="{FF2B5EF4-FFF2-40B4-BE49-F238E27FC236}">
                <a16:creationId xmlns:a16="http://schemas.microsoft.com/office/drawing/2014/main" id="{D5E5D960-D936-1B4C-9D3C-004CF9A39C4B}"/>
              </a:ext>
            </a:extLst>
          </p:cNvPr>
          <p:cNvSpPr>
            <a:spLocks noGrp="1"/>
          </p:cNvSpPr>
          <p:nvPr>
            <p:ph type="sldNum" sz="quarter" idx="12"/>
          </p:nvPr>
        </p:nvSpPr>
        <p:spPr>
          <a:xfrm>
            <a:off x="8609012" y="5330825"/>
            <a:ext cx="2743200" cy="365125"/>
          </a:xfrm>
        </p:spPr>
        <p:txBody>
          <a:bodyPr/>
          <a:lstStyle/>
          <a:p>
            <a:fld id="{6C1D27A1-3457-7C4F-B514-DD2A4A013AE5}" type="slidenum">
              <a:rPr lang="en-US" smtClean="0"/>
              <a:t>‹#›</a:t>
            </a:fld>
            <a:endParaRPr lang="en-US"/>
          </a:p>
        </p:txBody>
      </p:sp>
      <p:pic>
        <p:nvPicPr>
          <p:cNvPr id="9" name="Picture 8">
            <a:extLst>
              <a:ext uri="{FF2B5EF4-FFF2-40B4-BE49-F238E27FC236}">
                <a16:creationId xmlns:a16="http://schemas.microsoft.com/office/drawing/2014/main" id="{684B2A2A-B2B2-5849-B7B2-209356D6B92D}"/>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149233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CCE-79B0-4247-99D7-CA1BCC7BA23B}"/>
              </a:ext>
            </a:extLst>
          </p:cNvPr>
          <p:cNvSpPr>
            <a:spLocks noGrp="1"/>
          </p:cNvSpPr>
          <p:nvPr>
            <p:ph type="title"/>
          </p:nvPr>
        </p:nvSpPr>
        <p:spPr>
          <a:xfrm>
            <a:off x="839788" y="457200"/>
            <a:ext cx="3932237" cy="146947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5E241C-25EA-B64D-94DF-A3532C3AA760}"/>
              </a:ext>
            </a:extLst>
          </p:cNvPr>
          <p:cNvSpPr>
            <a:spLocks noGrp="1"/>
          </p:cNvSpPr>
          <p:nvPr>
            <p:ph type="pic" idx="1"/>
          </p:nvPr>
        </p:nvSpPr>
        <p:spPr>
          <a:xfrm>
            <a:off x="5180012" y="457200"/>
            <a:ext cx="6172200" cy="46551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901D3D5-07BD-3148-826B-C56CA1522B5D}"/>
              </a:ext>
            </a:extLst>
          </p:cNvPr>
          <p:cNvSpPr>
            <a:spLocks noGrp="1"/>
          </p:cNvSpPr>
          <p:nvPr>
            <p:ph type="body" sz="half" idx="2"/>
          </p:nvPr>
        </p:nvSpPr>
        <p:spPr>
          <a:xfrm>
            <a:off x="839788" y="2057400"/>
            <a:ext cx="3932237" cy="305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FAF3E-3461-C342-AB90-D76A02F6C602}"/>
              </a:ext>
            </a:extLst>
          </p:cNvPr>
          <p:cNvSpPr>
            <a:spLocks noGrp="1"/>
          </p:cNvSpPr>
          <p:nvPr>
            <p:ph type="dt" sz="half" idx="10"/>
          </p:nvPr>
        </p:nvSpPr>
        <p:spPr>
          <a:xfrm>
            <a:off x="839788" y="5276302"/>
            <a:ext cx="2743200" cy="365125"/>
          </a:xfrm>
        </p:spPr>
        <p:txBody>
          <a:bodyPr/>
          <a:lstStyle/>
          <a:p>
            <a:fld id="{382CBE86-81C7-5443-B7D8-58B382D32FD0}" type="datetimeFigureOut">
              <a:rPr lang="en-US" smtClean="0"/>
              <a:t>10/19/2021</a:t>
            </a:fld>
            <a:endParaRPr lang="en-US"/>
          </a:p>
        </p:txBody>
      </p:sp>
      <p:sp>
        <p:nvSpPr>
          <p:cNvPr id="6" name="Footer Placeholder 5">
            <a:extLst>
              <a:ext uri="{FF2B5EF4-FFF2-40B4-BE49-F238E27FC236}">
                <a16:creationId xmlns:a16="http://schemas.microsoft.com/office/drawing/2014/main" id="{67D293B8-F304-594F-9564-2952DFA69DE7}"/>
              </a:ext>
            </a:extLst>
          </p:cNvPr>
          <p:cNvSpPr>
            <a:spLocks noGrp="1"/>
          </p:cNvSpPr>
          <p:nvPr>
            <p:ph type="ftr" sz="quarter" idx="11"/>
          </p:nvPr>
        </p:nvSpPr>
        <p:spPr>
          <a:xfrm>
            <a:off x="4040188" y="5276302"/>
            <a:ext cx="4114800" cy="365125"/>
          </a:xfrm>
        </p:spPr>
        <p:txBody>
          <a:bodyPr/>
          <a:lstStyle/>
          <a:p>
            <a:endParaRPr lang="en-US"/>
          </a:p>
        </p:txBody>
      </p:sp>
      <p:sp>
        <p:nvSpPr>
          <p:cNvPr id="7" name="Slide Number Placeholder 6">
            <a:extLst>
              <a:ext uri="{FF2B5EF4-FFF2-40B4-BE49-F238E27FC236}">
                <a16:creationId xmlns:a16="http://schemas.microsoft.com/office/drawing/2014/main" id="{E40C68D0-4464-3442-AF69-CFF77C8630BF}"/>
              </a:ext>
            </a:extLst>
          </p:cNvPr>
          <p:cNvSpPr>
            <a:spLocks noGrp="1"/>
          </p:cNvSpPr>
          <p:nvPr>
            <p:ph type="sldNum" sz="quarter" idx="12"/>
          </p:nvPr>
        </p:nvSpPr>
        <p:spPr>
          <a:xfrm>
            <a:off x="8612188" y="5276302"/>
            <a:ext cx="2743200" cy="365125"/>
          </a:xfrm>
        </p:spPr>
        <p:txBody>
          <a:bodyPr/>
          <a:lstStyle/>
          <a:p>
            <a:fld id="{6C1D27A1-3457-7C4F-B514-DD2A4A013AE5}" type="slidenum">
              <a:rPr lang="en-US" smtClean="0"/>
              <a:t>‹#›</a:t>
            </a:fld>
            <a:endParaRPr lang="en-US"/>
          </a:p>
        </p:txBody>
      </p:sp>
      <p:pic>
        <p:nvPicPr>
          <p:cNvPr id="8" name="Picture 7">
            <a:extLst>
              <a:ext uri="{FF2B5EF4-FFF2-40B4-BE49-F238E27FC236}">
                <a16:creationId xmlns:a16="http://schemas.microsoft.com/office/drawing/2014/main" id="{1AB315B2-1D00-E846-B521-B06F290337DE}"/>
              </a:ext>
            </a:extLst>
          </p:cNvPr>
          <p:cNvPicPr>
            <a:picLocks noChangeAspect="1"/>
          </p:cNvPicPr>
          <p:nvPr userDrawn="1"/>
        </p:nvPicPr>
        <p:blipFill>
          <a:blip r:embed="rId2"/>
          <a:stretch>
            <a:fillRect/>
          </a:stretch>
        </p:blipFill>
        <p:spPr>
          <a:xfrm>
            <a:off x="0" y="5772150"/>
            <a:ext cx="12192000" cy="1085850"/>
          </a:xfrm>
          <a:prstGeom prst="rect">
            <a:avLst/>
          </a:prstGeom>
        </p:spPr>
      </p:pic>
    </p:spTree>
    <p:extLst>
      <p:ext uri="{BB962C8B-B14F-4D97-AF65-F5344CB8AC3E}">
        <p14:creationId xmlns:p14="http://schemas.microsoft.com/office/powerpoint/2010/main" val="363546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52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DC99E-F7AC-3D49-B5F8-801889F60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18D455-6825-A34C-8E84-ECB9B74AF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A7DE1-94AF-FC4E-A9A1-14E464551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CBE86-81C7-5443-B7D8-58B382D32FD0}" type="datetimeFigureOut">
              <a:rPr lang="en-US" smtClean="0"/>
              <a:t>10/19/2021</a:t>
            </a:fld>
            <a:endParaRPr lang="en-US"/>
          </a:p>
        </p:txBody>
      </p:sp>
      <p:sp>
        <p:nvSpPr>
          <p:cNvPr id="5" name="Footer Placeholder 4">
            <a:extLst>
              <a:ext uri="{FF2B5EF4-FFF2-40B4-BE49-F238E27FC236}">
                <a16:creationId xmlns:a16="http://schemas.microsoft.com/office/drawing/2014/main" id="{5128EB03-6458-AF4A-AD74-9B242C0D3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E4CCAB-5A34-7346-903C-58801C4A1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D27A1-3457-7C4F-B514-DD2A4A013AE5}" type="slidenum">
              <a:rPr lang="en-US" smtClean="0"/>
              <a:t>‹#›</a:t>
            </a:fld>
            <a:endParaRPr lang="en-US"/>
          </a:p>
        </p:txBody>
      </p:sp>
    </p:spTree>
    <p:extLst>
      <p:ext uri="{BB962C8B-B14F-4D97-AF65-F5344CB8AC3E}">
        <p14:creationId xmlns:p14="http://schemas.microsoft.com/office/powerpoint/2010/main" val="42720060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300">
          <a:solidFill>
            <a:schemeClr val="tx1"/>
          </a:solidFill>
          <a:latin typeface="Bebas Neue" panose="020B0606020202050201"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venir Next Demi Bold"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Demi Bold"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Avenir Next Demi Bold"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venir Next Demi Bold"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Avenir Next Demi Bold"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phhive.org/"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F729-B6C2-D344-9B51-B7568754C513}"/>
              </a:ext>
            </a:extLst>
          </p:cNvPr>
          <p:cNvSpPr>
            <a:spLocks noGrp="1"/>
          </p:cNvSpPr>
          <p:nvPr>
            <p:ph type="ctrTitle"/>
          </p:nvPr>
        </p:nvSpPr>
        <p:spPr/>
        <p:txBody>
          <a:bodyPr>
            <a:normAutofit fontScale="90000"/>
          </a:bodyPr>
          <a:lstStyle/>
          <a:p>
            <a:r>
              <a:rPr lang="en-US" dirty="0"/>
              <a:t>Leveling the Educational Playing Field in the Dakotas</a:t>
            </a:r>
          </a:p>
        </p:txBody>
      </p:sp>
      <p:sp>
        <p:nvSpPr>
          <p:cNvPr id="3" name="Subtitle 2">
            <a:extLst>
              <a:ext uri="{FF2B5EF4-FFF2-40B4-BE49-F238E27FC236}">
                <a16:creationId xmlns:a16="http://schemas.microsoft.com/office/drawing/2014/main" id="{B4FD8633-9537-E342-A11E-FA0914880ED2}"/>
              </a:ext>
            </a:extLst>
          </p:cNvPr>
          <p:cNvSpPr>
            <a:spLocks noGrp="1"/>
          </p:cNvSpPr>
          <p:nvPr>
            <p:ph type="subTitle" idx="1"/>
          </p:nvPr>
        </p:nvSpPr>
        <p:spPr/>
        <p:txBody>
          <a:bodyPr/>
          <a:lstStyle/>
          <a:p>
            <a:r>
              <a:rPr lang="en-US" b="0" dirty="0">
                <a:latin typeface="Bebas Neue"/>
              </a:rPr>
              <a:t>Break down barriers and ensure your students have the tools and resources they need to succeed.</a:t>
            </a:r>
            <a:endParaRPr lang="en-US" dirty="0"/>
          </a:p>
        </p:txBody>
      </p:sp>
    </p:spTree>
    <p:extLst>
      <p:ext uri="{BB962C8B-B14F-4D97-AF65-F5344CB8AC3E}">
        <p14:creationId xmlns:p14="http://schemas.microsoft.com/office/powerpoint/2010/main" val="102652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6C62-8EB2-479B-9AE7-CF05CC7E89D3}"/>
              </a:ext>
            </a:extLst>
          </p:cNvPr>
          <p:cNvSpPr>
            <a:spLocks noGrp="1"/>
          </p:cNvSpPr>
          <p:nvPr>
            <p:ph type="title"/>
          </p:nvPr>
        </p:nvSpPr>
        <p:spPr/>
        <p:txBody>
          <a:bodyPr/>
          <a:lstStyle/>
          <a:p>
            <a:r>
              <a:rPr lang="en-US" dirty="0">
                <a:latin typeface="Bebas Neue"/>
              </a:rPr>
              <a:t>Federal Appropriation</a:t>
            </a:r>
            <a:endParaRPr lang="en-US" dirty="0"/>
          </a:p>
        </p:txBody>
      </p:sp>
      <p:sp>
        <p:nvSpPr>
          <p:cNvPr id="3" name="Content Placeholder 2">
            <a:extLst>
              <a:ext uri="{FF2B5EF4-FFF2-40B4-BE49-F238E27FC236}">
                <a16:creationId xmlns:a16="http://schemas.microsoft.com/office/drawing/2014/main" id="{622E751F-8C5A-4DA7-818F-0ED8E98DC928}"/>
              </a:ext>
            </a:extLst>
          </p:cNvPr>
          <p:cNvSpPr>
            <a:spLocks noGrp="1"/>
          </p:cNvSpPr>
          <p:nvPr>
            <p:ph idx="1"/>
          </p:nvPr>
        </p:nvSpPr>
        <p:spPr/>
        <p:txBody>
          <a:bodyPr vert="horz" lIns="91440" tIns="45720" rIns="91440" bIns="45720" rtlCol="0" anchor="t">
            <a:normAutofit/>
          </a:bodyPr>
          <a:lstStyle/>
          <a:p>
            <a:pPr>
              <a:lnSpc>
                <a:spcPct val="150000"/>
              </a:lnSpc>
            </a:pPr>
            <a:r>
              <a:rPr lang="en-US" dirty="0">
                <a:latin typeface="Avenir Next Demi Bold"/>
              </a:rPr>
              <a:t>1879, $250,00 held in trust with annual interest of $10,000 paid to APH</a:t>
            </a:r>
            <a:endParaRPr lang="en-US" dirty="0"/>
          </a:p>
          <a:p>
            <a:pPr>
              <a:lnSpc>
                <a:spcPct val="150000"/>
              </a:lnSpc>
            </a:pPr>
            <a:r>
              <a:rPr lang="en-US" dirty="0">
                <a:latin typeface="Avenir Next Demi Bold"/>
              </a:rPr>
              <a:t>Approximately 2000 students almost exclusively at the 30 residential schools</a:t>
            </a:r>
            <a:endParaRPr lang="en-US" dirty="0"/>
          </a:p>
          <a:p>
            <a:endParaRPr lang="en-US" dirty="0"/>
          </a:p>
        </p:txBody>
      </p:sp>
    </p:spTree>
    <p:extLst>
      <p:ext uri="{BB962C8B-B14F-4D97-AF65-F5344CB8AC3E}">
        <p14:creationId xmlns:p14="http://schemas.microsoft.com/office/powerpoint/2010/main" val="392578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6C62-8EB2-479B-9AE7-CF05CC7E89D3}"/>
              </a:ext>
            </a:extLst>
          </p:cNvPr>
          <p:cNvSpPr>
            <a:spLocks noGrp="1"/>
          </p:cNvSpPr>
          <p:nvPr>
            <p:ph type="title"/>
          </p:nvPr>
        </p:nvSpPr>
        <p:spPr/>
        <p:txBody>
          <a:bodyPr/>
          <a:lstStyle/>
          <a:p>
            <a:r>
              <a:rPr lang="en-US">
                <a:latin typeface="Bebas Neue"/>
              </a:rPr>
              <a:t>Students and Money Added</a:t>
            </a:r>
            <a:endParaRPr lang="en-US"/>
          </a:p>
        </p:txBody>
      </p:sp>
      <p:sp>
        <p:nvSpPr>
          <p:cNvPr id="3" name="Content Placeholder 2">
            <a:extLst>
              <a:ext uri="{FF2B5EF4-FFF2-40B4-BE49-F238E27FC236}">
                <a16:creationId xmlns:a16="http://schemas.microsoft.com/office/drawing/2014/main" id="{622E751F-8C5A-4DA7-818F-0ED8E98DC928}"/>
              </a:ext>
            </a:extLst>
          </p:cNvPr>
          <p:cNvSpPr>
            <a:spLocks noGrp="1"/>
          </p:cNvSpPr>
          <p:nvPr>
            <p:ph idx="1"/>
          </p:nvPr>
        </p:nvSpPr>
        <p:spPr>
          <a:xfrm>
            <a:off x="838200" y="1298222"/>
            <a:ext cx="10515600" cy="4628445"/>
          </a:xfrm>
        </p:spPr>
        <p:txBody>
          <a:bodyPr vert="horz" lIns="91440" tIns="45720" rIns="91440" bIns="45720" rtlCol="0" anchor="t">
            <a:normAutofit fontScale="85000" lnSpcReduction="10000"/>
          </a:bodyPr>
          <a:lstStyle/>
          <a:p>
            <a:pPr>
              <a:lnSpc>
                <a:spcPct val="150000"/>
              </a:lnSpc>
            </a:pPr>
            <a:r>
              <a:rPr lang="en-US" dirty="0">
                <a:latin typeface="Avenir Next Demi Bold"/>
              </a:rPr>
              <a:t>1906, Adult rehabilitation center students ruled eligible for federal quota funds</a:t>
            </a:r>
            <a:endParaRPr lang="en-US" dirty="0"/>
          </a:p>
          <a:p>
            <a:pPr>
              <a:lnSpc>
                <a:spcPct val="150000"/>
              </a:lnSpc>
            </a:pPr>
            <a:r>
              <a:rPr lang="en-US" dirty="0">
                <a:latin typeface="Avenir Next Demi Bold"/>
              </a:rPr>
              <a:t>1912, public school day programs for student eligible for federal quota funds</a:t>
            </a:r>
          </a:p>
          <a:p>
            <a:pPr>
              <a:lnSpc>
                <a:spcPct val="150000"/>
              </a:lnSpc>
            </a:pPr>
            <a:r>
              <a:rPr lang="en-US" dirty="0">
                <a:latin typeface="Avenir Next Demi Bold"/>
              </a:rPr>
              <a:t>1919, direct $40,000 annual appropriation</a:t>
            </a:r>
            <a:endParaRPr lang="en-US" dirty="0"/>
          </a:p>
          <a:p>
            <a:pPr>
              <a:lnSpc>
                <a:spcPct val="150000"/>
              </a:lnSpc>
            </a:pPr>
            <a:r>
              <a:rPr lang="en-US" dirty="0">
                <a:latin typeface="Avenir Next Demi Bold"/>
              </a:rPr>
              <a:t>1927, $65,000</a:t>
            </a:r>
            <a:endParaRPr lang="en-US" dirty="0"/>
          </a:p>
          <a:p>
            <a:pPr>
              <a:lnSpc>
                <a:spcPct val="150000"/>
              </a:lnSpc>
            </a:pPr>
            <a:r>
              <a:rPr lang="en-US" dirty="0">
                <a:latin typeface="Avenir Next Demi Bold"/>
              </a:rPr>
              <a:t>1937, $115,000</a:t>
            </a:r>
            <a:endParaRPr lang="en-US" dirty="0"/>
          </a:p>
          <a:p>
            <a:pPr>
              <a:lnSpc>
                <a:spcPct val="150000"/>
              </a:lnSpc>
            </a:pPr>
            <a:r>
              <a:rPr lang="en-US" dirty="0">
                <a:latin typeface="Avenir Next Demi Bold"/>
              </a:rPr>
              <a:t>1952, $250,000</a:t>
            </a:r>
            <a:endParaRPr lang="en-US" dirty="0"/>
          </a:p>
          <a:p>
            <a:pPr>
              <a:lnSpc>
                <a:spcPct val="150000"/>
              </a:lnSpc>
            </a:pPr>
            <a:r>
              <a:rPr lang="en-US" dirty="0">
                <a:latin typeface="Avenir Next Demi Bold"/>
              </a:rPr>
              <a:t>1956, $400,000</a:t>
            </a:r>
            <a:endParaRPr lang="en-US" dirty="0"/>
          </a:p>
          <a:p>
            <a:endParaRPr lang="en-US" dirty="0"/>
          </a:p>
        </p:txBody>
      </p:sp>
    </p:spTree>
    <p:extLst>
      <p:ext uri="{BB962C8B-B14F-4D97-AF65-F5344CB8AC3E}">
        <p14:creationId xmlns:p14="http://schemas.microsoft.com/office/powerpoint/2010/main" val="337406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4700-E328-4776-8410-06BC2FB98C13}"/>
              </a:ext>
            </a:extLst>
          </p:cNvPr>
          <p:cNvSpPr>
            <a:spLocks noGrp="1"/>
          </p:cNvSpPr>
          <p:nvPr>
            <p:ph type="ctrTitle"/>
          </p:nvPr>
        </p:nvSpPr>
        <p:spPr/>
        <p:txBody>
          <a:bodyPr/>
          <a:lstStyle/>
          <a:p>
            <a:r>
              <a:rPr lang="en-US" dirty="0"/>
              <a:t>Books and Products</a:t>
            </a:r>
          </a:p>
        </p:txBody>
      </p:sp>
      <p:sp>
        <p:nvSpPr>
          <p:cNvPr id="3" name="Subtitle 2">
            <a:extLst>
              <a:ext uri="{FF2B5EF4-FFF2-40B4-BE49-F238E27FC236}">
                <a16:creationId xmlns:a16="http://schemas.microsoft.com/office/drawing/2014/main" id="{5781B9EA-DD91-4CCB-95D2-F42A2E079B8E}"/>
              </a:ext>
            </a:extLst>
          </p:cNvPr>
          <p:cNvSpPr>
            <a:spLocks noGrp="1"/>
          </p:cNvSpPr>
          <p:nvPr>
            <p:ph type="subTitle" idx="1"/>
          </p:nvPr>
        </p:nvSpPr>
        <p:spPr/>
        <p:txBody>
          <a:bodyPr/>
          <a:lstStyle/>
          <a:p>
            <a:r>
              <a:rPr lang="en-US" dirty="0"/>
              <a:t>Before the 1960s</a:t>
            </a:r>
          </a:p>
        </p:txBody>
      </p:sp>
    </p:spTree>
    <p:extLst>
      <p:ext uri="{BB962C8B-B14F-4D97-AF65-F5344CB8AC3E}">
        <p14:creationId xmlns:p14="http://schemas.microsoft.com/office/powerpoint/2010/main" val="57049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1386-7671-4B9B-9966-CF742AF2BD25}"/>
              </a:ext>
            </a:extLst>
          </p:cNvPr>
          <p:cNvSpPr>
            <a:spLocks noGrp="1"/>
          </p:cNvSpPr>
          <p:nvPr>
            <p:ph type="title"/>
          </p:nvPr>
        </p:nvSpPr>
        <p:spPr/>
        <p:txBody>
          <a:bodyPr/>
          <a:lstStyle/>
          <a:p>
            <a:r>
              <a:rPr lang="en-US" dirty="0"/>
              <a:t>Tactile Books</a:t>
            </a:r>
          </a:p>
        </p:txBody>
      </p:sp>
      <p:sp>
        <p:nvSpPr>
          <p:cNvPr id="3" name="Content Placeholder 2">
            <a:extLst>
              <a:ext uri="{FF2B5EF4-FFF2-40B4-BE49-F238E27FC236}">
                <a16:creationId xmlns:a16="http://schemas.microsoft.com/office/drawing/2014/main" id="{695D134D-A46E-4B3C-8522-B94B6F61E5E3}"/>
              </a:ext>
            </a:extLst>
          </p:cNvPr>
          <p:cNvSpPr>
            <a:spLocks noGrp="1"/>
          </p:cNvSpPr>
          <p:nvPr>
            <p:ph idx="1"/>
          </p:nvPr>
        </p:nvSpPr>
        <p:spPr>
          <a:xfrm>
            <a:off x="838200" y="1358054"/>
            <a:ext cx="10515600" cy="4572000"/>
          </a:xfrm>
        </p:spPr>
        <p:txBody>
          <a:bodyPr>
            <a:normAutofit fontScale="92500" lnSpcReduction="10000"/>
          </a:bodyPr>
          <a:lstStyle/>
          <a:p>
            <a:pPr>
              <a:lnSpc>
                <a:spcPct val="150000"/>
              </a:lnSpc>
            </a:pPr>
            <a:r>
              <a:rPr lang="en-US" dirty="0"/>
              <a:t>First books in raised print, such as Boston Line. </a:t>
            </a:r>
          </a:p>
          <a:p>
            <a:pPr>
              <a:lnSpc>
                <a:spcPct val="150000"/>
              </a:lnSpc>
            </a:pPr>
            <a:r>
              <a:rPr lang="en-US" dirty="0"/>
              <a:t>In 1882, Ex Officio Trustees directed APH to devote half the federal subsidy to New York Point and the rest to Boston Line. </a:t>
            </a:r>
          </a:p>
          <a:p>
            <a:pPr>
              <a:lnSpc>
                <a:spcPct val="150000"/>
              </a:lnSpc>
            </a:pPr>
            <a:r>
              <a:rPr lang="en-US" dirty="0"/>
              <a:t>1893, first American Braille books produced at APH.</a:t>
            </a:r>
          </a:p>
          <a:p>
            <a:pPr>
              <a:lnSpc>
                <a:spcPct val="150000"/>
              </a:lnSpc>
            </a:pPr>
            <a:r>
              <a:rPr lang="en-US" dirty="0"/>
              <a:t>1932, War of the Dots ended; Standard English Braille Grade Two became the standard at APH.</a:t>
            </a:r>
          </a:p>
          <a:p>
            <a:pPr>
              <a:lnSpc>
                <a:spcPct val="150000"/>
              </a:lnSpc>
            </a:pPr>
            <a:r>
              <a:rPr lang="en-US" dirty="0"/>
              <a:t>1935, interpoint braille was common practice at APH.</a:t>
            </a:r>
          </a:p>
        </p:txBody>
      </p:sp>
    </p:spTree>
    <p:extLst>
      <p:ext uri="{BB962C8B-B14F-4D97-AF65-F5344CB8AC3E}">
        <p14:creationId xmlns:p14="http://schemas.microsoft.com/office/powerpoint/2010/main" val="421847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1386-7671-4B9B-9966-CF742AF2BD25}"/>
              </a:ext>
            </a:extLst>
          </p:cNvPr>
          <p:cNvSpPr>
            <a:spLocks noGrp="1"/>
          </p:cNvSpPr>
          <p:nvPr>
            <p:ph type="title"/>
          </p:nvPr>
        </p:nvSpPr>
        <p:spPr/>
        <p:txBody>
          <a:bodyPr/>
          <a:lstStyle/>
          <a:p>
            <a:r>
              <a:rPr lang="en-US" dirty="0"/>
              <a:t>Books Needed in Different Formats</a:t>
            </a:r>
          </a:p>
        </p:txBody>
      </p:sp>
      <p:sp>
        <p:nvSpPr>
          <p:cNvPr id="3" name="Content Placeholder 2">
            <a:extLst>
              <a:ext uri="{FF2B5EF4-FFF2-40B4-BE49-F238E27FC236}">
                <a16:creationId xmlns:a16="http://schemas.microsoft.com/office/drawing/2014/main" id="{695D134D-A46E-4B3C-8522-B94B6F61E5E3}"/>
              </a:ext>
            </a:extLst>
          </p:cNvPr>
          <p:cNvSpPr>
            <a:spLocks noGrp="1"/>
          </p:cNvSpPr>
          <p:nvPr>
            <p:ph idx="1"/>
          </p:nvPr>
        </p:nvSpPr>
        <p:spPr>
          <a:xfrm>
            <a:off x="838200" y="1493520"/>
            <a:ext cx="10515600" cy="4572000"/>
          </a:xfrm>
        </p:spPr>
        <p:txBody>
          <a:bodyPr>
            <a:normAutofit/>
          </a:bodyPr>
          <a:lstStyle/>
          <a:p>
            <a:pPr>
              <a:lnSpc>
                <a:spcPct val="150000"/>
              </a:lnSpc>
            </a:pPr>
            <a:r>
              <a:rPr lang="en-US" dirty="0"/>
              <a:t>1936, first large print publication. </a:t>
            </a:r>
          </a:p>
          <a:p>
            <a:pPr>
              <a:lnSpc>
                <a:spcPct val="150000"/>
              </a:lnSpc>
            </a:pPr>
            <a:r>
              <a:rPr lang="en-US" dirty="0"/>
              <a:t>1937, phonographic talking books.</a:t>
            </a:r>
          </a:p>
          <a:p>
            <a:pPr>
              <a:lnSpc>
                <a:spcPct val="150000"/>
              </a:lnSpc>
            </a:pPr>
            <a:r>
              <a:rPr lang="en-US" dirty="0"/>
              <a:t>1947, Large type department established.</a:t>
            </a:r>
          </a:p>
        </p:txBody>
      </p:sp>
    </p:spTree>
    <p:extLst>
      <p:ext uri="{BB962C8B-B14F-4D97-AF65-F5344CB8AC3E}">
        <p14:creationId xmlns:p14="http://schemas.microsoft.com/office/powerpoint/2010/main" val="340088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1386-7671-4B9B-9966-CF742AF2BD25}"/>
              </a:ext>
            </a:extLst>
          </p:cNvPr>
          <p:cNvSpPr>
            <a:spLocks noGrp="1"/>
          </p:cNvSpPr>
          <p:nvPr>
            <p:ph type="title"/>
          </p:nvPr>
        </p:nvSpPr>
        <p:spPr/>
        <p:txBody>
          <a:bodyPr/>
          <a:lstStyle/>
          <a:p>
            <a:r>
              <a:rPr lang="en-US" dirty="0"/>
              <a:t>Products of APH</a:t>
            </a:r>
          </a:p>
        </p:txBody>
      </p:sp>
      <p:sp>
        <p:nvSpPr>
          <p:cNvPr id="3" name="Content Placeholder 2">
            <a:extLst>
              <a:ext uri="{FF2B5EF4-FFF2-40B4-BE49-F238E27FC236}">
                <a16:creationId xmlns:a16="http://schemas.microsoft.com/office/drawing/2014/main" id="{695D134D-A46E-4B3C-8522-B94B6F61E5E3}"/>
              </a:ext>
            </a:extLst>
          </p:cNvPr>
          <p:cNvSpPr>
            <a:spLocks noGrp="1"/>
          </p:cNvSpPr>
          <p:nvPr>
            <p:ph idx="1"/>
          </p:nvPr>
        </p:nvSpPr>
        <p:spPr>
          <a:xfrm>
            <a:off x="838200" y="1219200"/>
            <a:ext cx="10515600" cy="4724400"/>
          </a:xfrm>
        </p:spPr>
        <p:txBody>
          <a:bodyPr>
            <a:normAutofit lnSpcReduction="10000"/>
          </a:bodyPr>
          <a:lstStyle/>
          <a:p>
            <a:pPr>
              <a:lnSpc>
                <a:spcPct val="150000"/>
              </a:lnSpc>
            </a:pPr>
            <a:r>
              <a:rPr lang="en-US" dirty="0"/>
              <a:t>1875 products: writing guides, tactile maps, alphabet sheets, multiplication cards, spelling frames</a:t>
            </a:r>
          </a:p>
          <a:p>
            <a:pPr>
              <a:lnSpc>
                <a:spcPct val="150000"/>
              </a:lnSpc>
            </a:pPr>
            <a:r>
              <a:rPr lang="en-US" dirty="0"/>
              <a:t>1921, wanted to increase products to include braille writers and slates.</a:t>
            </a:r>
          </a:p>
          <a:p>
            <a:pPr>
              <a:lnSpc>
                <a:spcPct val="150000"/>
              </a:lnSpc>
            </a:pPr>
            <a:r>
              <a:rPr lang="en-US" dirty="0"/>
              <a:t>1923,  Treasury Department ruled the prohibition of APH purchasing commercially available aids and offering them through quota.</a:t>
            </a:r>
          </a:p>
          <a:p>
            <a:pPr>
              <a:lnSpc>
                <a:spcPct val="150000"/>
              </a:lnSpc>
            </a:pPr>
            <a:r>
              <a:rPr lang="en-US" dirty="0"/>
              <a:t>1930, beginning of expanding the production of educational aids.</a:t>
            </a:r>
          </a:p>
        </p:txBody>
      </p:sp>
    </p:spTree>
    <p:extLst>
      <p:ext uri="{BB962C8B-B14F-4D97-AF65-F5344CB8AC3E}">
        <p14:creationId xmlns:p14="http://schemas.microsoft.com/office/powerpoint/2010/main" val="118411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5FC1-E18D-44F9-8A7A-853D07ECDDC2}"/>
              </a:ext>
            </a:extLst>
          </p:cNvPr>
          <p:cNvSpPr>
            <a:spLocks noGrp="1"/>
          </p:cNvSpPr>
          <p:nvPr>
            <p:ph type="title"/>
          </p:nvPr>
        </p:nvSpPr>
        <p:spPr/>
        <p:txBody>
          <a:bodyPr/>
          <a:lstStyle/>
          <a:p>
            <a:r>
              <a:rPr lang="en-US" dirty="0"/>
              <a:t>Tangible Aids of the 1940s and 50s</a:t>
            </a:r>
          </a:p>
        </p:txBody>
      </p:sp>
      <p:sp>
        <p:nvSpPr>
          <p:cNvPr id="3" name="Content Placeholder 2">
            <a:extLst>
              <a:ext uri="{FF2B5EF4-FFF2-40B4-BE49-F238E27FC236}">
                <a16:creationId xmlns:a16="http://schemas.microsoft.com/office/drawing/2014/main" id="{6E026416-D7F2-41C0-BE0B-ADE537280AA4}"/>
              </a:ext>
            </a:extLst>
          </p:cNvPr>
          <p:cNvSpPr>
            <a:spLocks noGrp="1"/>
          </p:cNvSpPr>
          <p:nvPr>
            <p:ph sz="half" idx="1"/>
          </p:nvPr>
        </p:nvSpPr>
        <p:spPr/>
        <p:txBody>
          <a:bodyPr>
            <a:normAutofit fontScale="85000" lnSpcReduction="20000"/>
          </a:bodyPr>
          <a:lstStyle/>
          <a:p>
            <a:r>
              <a:rPr lang="en-US"/>
              <a:t>Cubarithm Arithmetic Frame</a:t>
            </a:r>
          </a:p>
          <a:p>
            <a:r>
              <a:rPr lang="en-US"/>
              <a:t>Patterns Reading Series</a:t>
            </a:r>
          </a:p>
          <a:p>
            <a:r>
              <a:rPr lang="en-US"/>
              <a:t>Brown Slate</a:t>
            </a:r>
          </a:p>
          <a:p>
            <a:r>
              <a:rPr lang="en-US"/>
              <a:t>Updated wooden spelling frame to magnesium alloy</a:t>
            </a:r>
          </a:p>
          <a:p>
            <a:r>
              <a:rPr lang="en-US"/>
              <a:t>New Hall Braille Writer</a:t>
            </a:r>
          </a:p>
          <a:p>
            <a:r>
              <a:rPr lang="en-US"/>
              <a:t>Lavender Braille Writer</a:t>
            </a:r>
          </a:p>
          <a:p>
            <a:r>
              <a:rPr lang="en-US"/>
              <a:t>Perkins Brailler</a:t>
            </a:r>
          </a:p>
          <a:p>
            <a:r>
              <a:rPr lang="en-US"/>
              <a:t>Cranmer Abacus</a:t>
            </a:r>
            <a:endParaRPr lang="en-US" dirty="0"/>
          </a:p>
        </p:txBody>
      </p:sp>
      <p:pic>
        <p:nvPicPr>
          <p:cNvPr id="6" name="Content Placeholder 5" descr="a wooden spelling frame. the capital letters are stored at the top of the frame. The lower case letter are stored at the bottom of the frame. The middle has four long divots to place the letters. The letters are raised print; not braille.">
            <a:extLst>
              <a:ext uri="{FF2B5EF4-FFF2-40B4-BE49-F238E27FC236}">
                <a16:creationId xmlns:a16="http://schemas.microsoft.com/office/drawing/2014/main" id="{15B8C205-B9FE-40B4-B886-CA3B09E8BF3A}"/>
              </a:ext>
            </a:extLst>
          </p:cNvPr>
          <p:cNvPicPr>
            <a:picLocks noGrp="1" noChangeAspect="1"/>
          </p:cNvPicPr>
          <p:nvPr>
            <p:ph sz="half" idx="2"/>
          </p:nvPr>
        </p:nvPicPr>
        <p:blipFill>
          <a:blip r:embed="rId3"/>
          <a:stretch>
            <a:fillRect/>
          </a:stretch>
        </p:blipFill>
        <p:spPr>
          <a:xfrm>
            <a:off x="6620969" y="1518355"/>
            <a:ext cx="5030703" cy="3992790"/>
          </a:xfrm>
        </p:spPr>
      </p:pic>
    </p:spTree>
    <p:extLst>
      <p:ext uri="{BB962C8B-B14F-4D97-AF65-F5344CB8AC3E}">
        <p14:creationId xmlns:p14="http://schemas.microsoft.com/office/powerpoint/2010/main" val="169177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AAE1-EC4C-45A9-A56E-07BBB9A7F467}"/>
              </a:ext>
            </a:extLst>
          </p:cNvPr>
          <p:cNvSpPr>
            <a:spLocks noGrp="1"/>
          </p:cNvSpPr>
          <p:nvPr>
            <p:ph type="ctrTitle"/>
          </p:nvPr>
        </p:nvSpPr>
        <p:spPr/>
        <p:txBody>
          <a:bodyPr/>
          <a:lstStyle/>
          <a:p>
            <a:r>
              <a:rPr lang="en-US" dirty="0"/>
              <a:t>Large Changes in The Act</a:t>
            </a:r>
          </a:p>
        </p:txBody>
      </p:sp>
      <p:sp>
        <p:nvSpPr>
          <p:cNvPr id="3" name="Subtitle 2">
            <a:extLst>
              <a:ext uri="{FF2B5EF4-FFF2-40B4-BE49-F238E27FC236}">
                <a16:creationId xmlns:a16="http://schemas.microsoft.com/office/drawing/2014/main" id="{0EF625CD-2186-4EED-BD7F-0D2531603091}"/>
              </a:ext>
            </a:extLst>
          </p:cNvPr>
          <p:cNvSpPr>
            <a:spLocks noGrp="1"/>
          </p:cNvSpPr>
          <p:nvPr>
            <p:ph type="subTitle" idx="1"/>
          </p:nvPr>
        </p:nvSpPr>
        <p:spPr/>
        <p:txBody>
          <a:bodyPr/>
          <a:lstStyle/>
          <a:p>
            <a:r>
              <a:rPr lang="en-US" dirty="0"/>
              <a:t>Created changes at APH</a:t>
            </a:r>
          </a:p>
        </p:txBody>
      </p:sp>
    </p:spTree>
    <p:extLst>
      <p:ext uri="{BB962C8B-B14F-4D97-AF65-F5344CB8AC3E}">
        <p14:creationId xmlns:p14="http://schemas.microsoft.com/office/powerpoint/2010/main" val="175956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D722-803D-43E9-AAD5-807AB109B508}"/>
              </a:ext>
            </a:extLst>
          </p:cNvPr>
          <p:cNvSpPr>
            <a:spLocks noGrp="1"/>
          </p:cNvSpPr>
          <p:nvPr>
            <p:ph type="title"/>
          </p:nvPr>
        </p:nvSpPr>
        <p:spPr/>
        <p:txBody>
          <a:bodyPr/>
          <a:lstStyle/>
          <a:p>
            <a:r>
              <a:rPr lang="en-US" dirty="0">
                <a:latin typeface="Bebas Neue"/>
              </a:rPr>
              <a:t>1961 – An Active Year for The Act</a:t>
            </a:r>
            <a:endParaRPr lang="en-US" dirty="0"/>
          </a:p>
        </p:txBody>
      </p:sp>
      <p:sp>
        <p:nvSpPr>
          <p:cNvPr id="3" name="Content Placeholder 2">
            <a:extLst>
              <a:ext uri="{FF2B5EF4-FFF2-40B4-BE49-F238E27FC236}">
                <a16:creationId xmlns:a16="http://schemas.microsoft.com/office/drawing/2014/main" id="{AD411483-289E-497E-A67B-C416B7ECFCD0}"/>
              </a:ext>
            </a:extLst>
          </p:cNvPr>
          <p:cNvSpPr>
            <a:spLocks noGrp="1"/>
          </p:cNvSpPr>
          <p:nvPr>
            <p:ph idx="1"/>
          </p:nvPr>
        </p:nvSpPr>
        <p:spPr/>
        <p:txBody>
          <a:bodyPr vert="horz" lIns="91440" tIns="45720" rIns="91440" bIns="45720" rtlCol="0" anchor="t">
            <a:normAutofit lnSpcReduction="10000"/>
          </a:bodyPr>
          <a:lstStyle/>
          <a:p>
            <a:pPr>
              <a:lnSpc>
                <a:spcPct val="150000"/>
              </a:lnSpc>
            </a:pPr>
            <a:r>
              <a:rPr lang="en-US" dirty="0">
                <a:latin typeface="Avenir Next Demi Bold"/>
              </a:rPr>
              <a:t>Allowed ALL CHILDREN who are blind who attend a public institution of any kind to be eligible for federal quota funds.</a:t>
            </a:r>
          </a:p>
          <a:p>
            <a:pPr>
              <a:lnSpc>
                <a:spcPct val="150000"/>
              </a:lnSpc>
            </a:pPr>
            <a:r>
              <a:rPr lang="en-US" dirty="0">
                <a:latin typeface="Avenir Next Demi Bold"/>
              </a:rPr>
              <a:t>Congress may determine the size of the annual appropriation.</a:t>
            </a:r>
          </a:p>
          <a:p>
            <a:pPr>
              <a:lnSpc>
                <a:spcPct val="150000"/>
              </a:lnSpc>
            </a:pPr>
            <a:r>
              <a:rPr lang="en-US" dirty="0">
                <a:latin typeface="Avenir Next Demi Bold"/>
              </a:rPr>
              <a:t>Ex Officio Trustees specified as superintendents at Schools for the Blind and chief State school officers of each state and territory.</a:t>
            </a:r>
            <a:endParaRPr lang="en-US" dirty="0"/>
          </a:p>
          <a:p>
            <a:endParaRPr lang="en-US" dirty="0"/>
          </a:p>
        </p:txBody>
      </p:sp>
    </p:spTree>
    <p:extLst>
      <p:ext uri="{BB962C8B-B14F-4D97-AF65-F5344CB8AC3E}">
        <p14:creationId xmlns:p14="http://schemas.microsoft.com/office/powerpoint/2010/main" val="114688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BC8A-615D-44F1-852F-5C053DA60821}"/>
              </a:ext>
            </a:extLst>
          </p:cNvPr>
          <p:cNvSpPr>
            <a:spLocks noGrp="1"/>
          </p:cNvSpPr>
          <p:nvPr>
            <p:ph type="title"/>
          </p:nvPr>
        </p:nvSpPr>
        <p:spPr/>
        <p:txBody>
          <a:bodyPr/>
          <a:lstStyle/>
          <a:p>
            <a:r>
              <a:rPr lang="en-US" dirty="0"/>
              <a:t>Additional 1961 Changes</a:t>
            </a:r>
          </a:p>
        </p:txBody>
      </p:sp>
      <p:sp>
        <p:nvSpPr>
          <p:cNvPr id="3" name="Content Placeholder 2">
            <a:extLst>
              <a:ext uri="{FF2B5EF4-FFF2-40B4-BE49-F238E27FC236}">
                <a16:creationId xmlns:a16="http://schemas.microsoft.com/office/drawing/2014/main" id="{B8331FE2-7A8C-4F2F-9BC5-1EA7F3DB48AE}"/>
              </a:ext>
            </a:extLst>
          </p:cNvPr>
          <p:cNvSpPr>
            <a:spLocks noGrp="1"/>
          </p:cNvSpPr>
          <p:nvPr>
            <p:ph idx="1"/>
          </p:nvPr>
        </p:nvSpPr>
        <p:spPr/>
        <p:txBody>
          <a:bodyPr/>
          <a:lstStyle/>
          <a:p>
            <a:pPr>
              <a:lnSpc>
                <a:spcPct val="150000"/>
              </a:lnSpc>
            </a:pPr>
            <a:r>
              <a:rPr lang="en-US" dirty="0"/>
              <a:t>Ability to appoint special committees of EOTs</a:t>
            </a:r>
          </a:p>
          <a:p>
            <a:pPr>
              <a:lnSpc>
                <a:spcPct val="150000"/>
              </a:lnSpc>
            </a:pPr>
            <a:r>
              <a:rPr lang="en-US" dirty="0"/>
              <a:t>Allowance to pay for work of special committees</a:t>
            </a:r>
          </a:p>
          <a:p>
            <a:pPr>
              <a:lnSpc>
                <a:spcPct val="150000"/>
              </a:lnSpc>
            </a:pPr>
            <a:r>
              <a:rPr lang="en-US" dirty="0"/>
              <a:t>Allowance to pay salaries for experts and other staff to assist special committees in the performance of their functions</a:t>
            </a:r>
          </a:p>
          <a:p>
            <a:endParaRPr lang="en-US" dirty="0"/>
          </a:p>
        </p:txBody>
      </p:sp>
    </p:spTree>
    <p:extLst>
      <p:ext uri="{BB962C8B-B14F-4D97-AF65-F5344CB8AC3E}">
        <p14:creationId xmlns:p14="http://schemas.microsoft.com/office/powerpoint/2010/main" val="262301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C7C6EB-44EA-4C49-9BC9-2E9AADB561C3}"/>
              </a:ext>
            </a:extLst>
          </p:cNvPr>
          <p:cNvSpPr>
            <a:spLocks noGrp="1"/>
          </p:cNvSpPr>
          <p:nvPr>
            <p:ph type="title"/>
          </p:nvPr>
        </p:nvSpPr>
        <p:spPr>
          <a:xfrm>
            <a:off x="838200" y="365125"/>
            <a:ext cx="10515600" cy="1325563"/>
          </a:xfrm>
        </p:spPr>
        <p:txBody>
          <a:bodyPr/>
          <a:lstStyle/>
          <a:p>
            <a:r>
              <a:rPr lang="en-US" dirty="0">
                <a:latin typeface="Bebas Neue"/>
              </a:rPr>
              <a:t>Leanne Grillot</a:t>
            </a:r>
            <a:endParaRPr lang="en-US" dirty="0"/>
          </a:p>
        </p:txBody>
      </p:sp>
      <p:sp>
        <p:nvSpPr>
          <p:cNvPr id="12" name="Content Placeholder 2">
            <a:extLst>
              <a:ext uri="{FF2B5EF4-FFF2-40B4-BE49-F238E27FC236}">
                <a16:creationId xmlns:a16="http://schemas.microsoft.com/office/drawing/2014/main" id="{4D1902CC-D00D-4845-90B1-C7B3FE5BC360}"/>
              </a:ext>
            </a:extLst>
          </p:cNvPr>
          <p:cNvSpPr>
            <a:spLocks noGrp="1"/>
          </p:cNvSpPr>
          <p:nvPr>
            <p:ph sz="half" idx="2"/>
          </p:nvPr>
        </p:nvSpPr>
        <p:spPr>
          <a:xfrm>
            <a:off x="838199" y="1797079"/>
            <a:ext cx="3383280" cy="3397164"/>
          </a:xfrm>
        </p:spPr>
        <p:txBody>
          <a:bodyPr vert="horz" lIns="91440" tIns="45720" rIns="91440" bIns="45720" rtlCol="0" anchor="t">
            <a:normAutofit/>
          </a:bodyPr>
          <a:lstStyle/>
          <a:p>
            <a:pPr marL="0" indent="0">
              <a:lnSpc>
                <a:spcPct val="150000"/>
              </a:lnSpc>
              <a:buNone/>
            </a:pPr>
            <a:r>
              <a:rPr lang="en-US" dirty="0">
                <a:latin typeface="Avenir Next Demi Bold"/>
              </a:rPr>
              <a:t>National Director of Outreach Services</a:t>
            </a:r>
            <a:endParaRPr lang="en-US" dirty="0"/>
          </a:p>
        </p:txBody>
      </p:sp>
      <p:pic>
        <p:nvPicPr>
          <p:cNvPr id="5" name="Picture 5" descr="Leanne Grillot smiling, wearing a red shirt.">
            <a:extLst>
              <a:ext uri="{FF2B5EF4-FFF2-40B4-BE49-F238E27FC236}">
                <a16:creationId xmlns:a16="http://schemas.microsoft.com/office/drawing/2014/main" id="{9B49F98E-9BF0-49E1-BF54-711F10E62BDC}"/>
              </a:ext>
            </a:extLst>
          </p:cNvPr>
          <p:cNvPicPr>
            <a:picLocks noGrp="1" noChangeAspect="1"/>
          </p:cNvPicPr>
          <p:nvPr>
            <p:ph sz="half" idx="14"/>
          </p:nvPr>
        </p:nvPicPr>
        <p:blipFill rotWithShape="1">
          <a:blip r:embed="rId3"/>
          <a:srcRect t="5726" r="-3" b="21223"/>
          <a:stretch/>
        </p:blipFill>
        <p:spPr>
          <a:xfrm>
            <a:off x="6705600" y="777980"/>
            <a:ext cx="4648200" cy="4667275"/>
          </a:xfrm>
          <a:noFill/>
        </p:spPr>
      </p:pic>
    </p:spTree>
    <p:extLst>
      <p:ext uri="{BB962C8B-B14F-4D97-AF65-F5344CB8AC3E}">
        <p14:creationId xmlns:p14="http://schemas.microsoft.com/office/powerpoint/2010/main" val="406169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D48B-B1DA-4700-9A59-29BB2D0FE598}"/>
              </a:ext>
            </a:extLst>
          </p:cNvPr>
          <p:cNvSpPr>
            <a:spLocks noGrp="1"/>
          </p:cNvSpPr>
          <p:nvPr>
            <p:ph type="title"/>
          </p:nvPr>
        </p:nvSpPr>
        <p:spPr/>
        <p:txBody>
          <a:bodyPr/>
          <a:lstStyle/>
          <a:p>
            <a:r>
              <a:rPr lang="en-US" dirty="0"/>
              <a:t>1970s</a:t>
            </a:r>
          </a:p>
        </p:txBody>
      </p:sp>
      <p:sp>
        <p:nvSpPr>
          <p:cNvPr id="3" name="Content Placeholder 2">
            <a:extLst>
              <a:ext uri="{FF2B5EF4-FFF2-40B4-BE49-F238E27FC236}">
                <a16:creationId xmlns:a16="http://schemas.microsoft.com/office/drawing/2014/main" id="{61E898CB-A873-4E93-B88E-744BA8F648BB}"/>
              </a:ext>
            </a:extLst>
          </p:cNvPr>
          <p:cNvSpPr>
            <a:spLocks noGrp="1"/>
          </p:cNvSpPr>
          <p:nvPr>
            <p:ph idx="1"/>
          </p:nvPr>
        </p:nvSpPr>
        <p:spPr>
          <a:xfrm>
            <a:off x="838200" y="1825624"/>
            <a:ext cx="10515600" cy="4057016"/>
          </a:xfrm>
        </p:spPr>
        <p:txBody>
          <a:bodyPr>
            <a:normAutofit/>
          </a:bodyPr>
          <a:lstStyle/>
          <a:p>
            <a:pPr>
              <a:lnSpc>
                <a:spcPct val="150000"/>
              </a:lnSpc>
            </a:pPr>
            <a:r>
              <a:rPr lang="en-US" dirty="0"/>
              <a:t>1977, first time federal funds could be used for product research.</a:t>
            </a:r>
          </a:p>
          <a:p>
            <a:pPr>
              <a:lnSpc>
                <a:spcPct val="150000"/>
              </a:lnSpc>
            </a:pPr>
            <a:r>
              <a:rPr lang="en-US" dirty="0"/>
              <a:t>Mid 1970s, research to prioritize the needs of children with multiple disabilities led to Sensory Stimulation Kit introduced in 1978.</a:t>
            </a:r>
          </a:p>
          <a:p>
            <a:pPr>
              <a:lnSpc>
                <a:spcPct val="150000"/>
              </a:lnSpc>
            </a:pPr>
            <a:r>
              <a:rPr lang="en-US" dirty="0"/>
              <a:t>1980, sales of educational aids outpaced braille, large print, and talking book departments. </a:t>
            </a:r>
          </a:p>
        </p:txBody>
      </p:sp>
    </p:spTree>
    <p:extLst>
      <p:ext uri="{BB962C8B-B14F-4D97-AF65-F5344CB8AC3E}">
        <p14:creationId xmlns:p14="http://schemas.microsoft.com/office/powerpoint/2010/main" val="362281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BC1E-F064-4DBA-AC7A-5D43B67A2130}"/>
              </a:ext>
            </a:extLst>
          </p:cNvPr>
          <p:cNvSpPr>
            <a:spLocks noGrp="1"/>
          </p:cNvSpPr>
          <p:nvPr>
            <p:ph type="title"/>
          </p:nvPr>
        </p:nvSpPr>
        <p:spPr/>
        <p:txBody>
          <a:bodyPr/>
          <a:lstStyle/>
          <a:p>
            <a:r>
              <a:rPr lang="en-US" dirty="0"/>
              <a:t>Who Else has Books?</a:t>
            </a:r>
          </a:p>
        </p:txBody>
      </p:sp>
      <p:sp>
        <p:nvSpPr>
          <p:cNvPr id="3" name="Content Placeholder 2">
            <a:extLst>
              <a:ext uri="{FF2B5EF4-FFF2-40B4-BE49-F238E27FC236}">
                <a16:creationId xmlns:a16="http://schemas.microsoft.com/office/drawing/2014/main" id="{F6FFEBF0-EF30-4243-8E85-87DAAECCF2A9}"/>
              </a:ext>
            </a:extLst>
          </p:cNvPr>
          <p:cNvSpPr>
            <a:spLocks noGrp="1"/>
          </p:cNvSpPr>
          <p:nvPr>
            <p:ph idx="1"/>
          </p:nvPr>
        </p:nvSpPr>
        <p:spPr/>
        <p:txBody>
          <a:bodyPr/>
          <a:lstStyle/>
          <a:p>
            <a:pPr>
              <a:lnSpc>
                <a:spcPct val="150000"/>
              </a:lnSpc>
            </a:pPr>
            <a:r>
              <a:rPr lang="en-US" dirty="0"/>
              <a:t>1968, Central Catalog of Volunteer-Produced Textbooks</a:t>
            </a:r>
          </a:p>
          <a:p>
            <a:pPr>
              <a:lnSpc>
                <a:spcPct val="150000"/>
              </a:lnSpc>
            </a:pPr>
            <a:r>
              <a:rPr lang="en-US" dirty="0"/>
              <a:t>1987, it became the APH-CARL (Central Automated Resource List) </a:t>
            </a:r>
          </a:p>
          <a:p>
            <a:pPr>
              <a:lnSpc>
                <a:spcPct val="150000"/>
              </a:lnSpc>
            </a:pPr>
            <a:r>
              <a:rPr lang="en-US" dirty="0"/>
              <a:t>1997, APH –CARL renamed Louis Database</a:t>
            </a:r>
          </a:p>
          <a:p>
            <a:pPr>
              <a:lnSpc>
                <a:spcPct val="150000"/>
              </a:lnSpc>
            </a:pPr>
            <a:r>
              <a:rPr lang="en-US" dirty="0"/>
              <a:t>2004, establishment of the NIMAC</a:t>
            </a:r>
          </a:p>
        </p:txBody>
      </p:sp>
    </p:spTree>
    <p:extLst>
      <p:ext uri="{BB962C8B-B14F-4D97-AF65-F5344CB8AC3E}">
        <p14:creationId xmlns:p14="http://schemas.microsoft.com/office/powerpoint/2010/main" val="426879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0F79-3961-410B-A150-A2A2216FAD07}"/>
              </a:ext>
            </a:extLst>
          </p:cNvPr>
          <p:cNvSpPr>
            <a:spLocks noGrp="1"/>
          </p:cNvSpPr>
          <p:nvPr>
            <p:ph type="title"/>
          </p:nvPr>
        </p:nvSpPr>
        <p:spPr/>
        <p:txBody>
          <a:bodyPr/>
          <a:lstStyle/>
          <a:p>
            <a:r>
              <a:rPr lang="en-US" dirty="0"/>
              <a:t>What about Tests?</a:t>
            </a:r>
          </a:p>
        </p:txBody>
      </p:sp>
      <p:sp>
        <p:nvSpPr>
          <p:cNvPr id="3" name="Content Placeholder 2">
            <a:extLst>
              <a:ext uri="{FF2B5EF4-FFF2-40B4-BE49-F238E27FC236}">
                <a16:creationId xmlns:a16="http://schemas.microsoft.com/office/drawing/2014/main" id="{D65AAE0C-633A-4159-B528-B4A4BE4612CF}"/>
              </a:ext>
            </a:extLst>
          </p:cNvPr>
          <p:cNvSpPr>
            <a:spLocks noGrp="1"/>
          </p:cNvSpPr>
          <p:nvPr>
            <p:ph idx="1"/>
          </p:nvPr>
        </p:nvSpPr>
        <p:spPr>
          <a:xfrm>
            <a:off x="838200" y="1825624"/>
            <a:ext cx="10515600" cy="3950336"/>
          </a:xfrm>
        </p:spPr>
        <p:txBody>
          <a:bodyPr>
            <a:normAutofit/>
          </a:bodyPr>
          <a:lstStyle/>
          <a:p>
            <a:pPr>
              <a:lnSpc>
                <a:spcPct val="150000"/>
              </a:lnSpc>
            </a:pPr>
            <a:r>
              <a:rPr lang="en-US" dirty="0"/>
              <a:t>1970, APH became a national leader in editing and transcription of tests.</a:t>
            </a:r>
          </a:p>
          <a:p>
            <a:pPr>
              <a:lnSpc>
                <a:spcPct val="150000"/>
              </a:lnSpc>
            </a:pPr>
            <a:r>
              <a:rPr lang="en-US" dirty="0"/>
              <a:t>Accessible Test and Textbooks Departments</a:t>
            </a:r>
          </a:p>
          <a:p>
            <a:pPr lvl="1">
              <a:lnSpc>
                <a:spcPct val="150000"/>
              </a:lnSpc>
            </a:pPr>
            <a:r>
              <a:rPr lang="en-US" dirty="0"/>
              <a:t>Collaboration with test developers and publishers</a:t>
            </a:r>
          </a:p>
          <a:p>
            <a:pPr lvl="1">
              <a:lnSpc>
                <a:spcPct val="150000"/>
              </a:lnSpc>
            </a:pPr>
            <a:r>
              <a:rPr lang="en-US" dirty="0"/>
              <a:t>Conduct test item bias review and accessibility review</a:t>
            </a:r>
          </a:p>
          <a:p>
            <a:pPr lvl="1">
              <a:lnSpc>
                <a:spcPct val="150000"/>
              </a:lnSpc>
            </a:pPr>
            <a:r>
              <a:rPr lang="en-US" dirty="0"/>
              <a:t>Back-translation of braille answers </a:t>
            </a:r>
          </a:p>
        </p:txBody>
      </p:sp>
    </p:spTree>
    <p:extLst>
      <p:ext uri="{BB962C8B-B14F-4D97-AF65-F5344CB8AC3E}">
        <p14:creationId xmlns:p14="http://schemas.microsoft.com/office/powerpoint/2010/main" val="809316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68A7-B3FA-42EE-B6B5-74C0DB073B01}"/>
              </a:ext>
            </a:extLst>
          </p:cNvPr>
          <p:cNvSpPr>
            <a:spLocks noGrp="1"/>
          </p:cNvSpPr>
          <p:nvPr>
            <p:ph type="ctrTitle"/>
          </p:nvPr>
        </p:nvSpPr>
        <p:spPr/>
        <p:txBody>
          <a:bodyPr/>
          <a:lstStyle/>
          <a:p>
            <a:r>
              <a:rPr lang="en-US" dirty="0"/>
              <a:t>21</a:t>
            </a:r>
            <a:r>
              <a:rPr lang="en-US" baseline="30000" dirty="0"/>
              <a:t>st</a:t>
            </a:r>
            <a:r>
              <a:rPr lang="en-US" dirty="0"/>
              <a:t> Century Books and Products</a:t>
            </a:r>
          </a:p>
        </p:txBody>
      </p:sp>
      <p:sp>
        <p:nvSpPr>
          <p:cNvPr id="3" name="Subtitle 2">
            <a:extLst>
              <a:ext uri="{FF2B5EF4-FFF2-40B4-BE49-F238E27FC236}">
                <a16:creationId xmlns:a16="http://schemas.microsoft.com/office/drawing/2014/main" id="{5F09FB9F-CC75-43B0-9F0E-2A6F5D77B199}"/>
              </a:ext>
            </a:extLst>
          </p:cNvPr>
          <p:cNvSpPr>
            <a:spLocks noGrp="1"/>
          </p:cNvSpPr>
          <p:nvPr>
            <p:ph type="subTitle" idx="1"/>
          </p:nvPr>
        </p:nvSpPr>
        <p:spPr/>
        <p:txBody>
          <a:bodyPr/>
          <a:lstStyle/>
          <a:p>
            <a:r>
              <a:rPr lang="en-US" dirty="0"/>
              <a:t>Leveling the Modern-Day Playing Field</a:t>
            </a:r>
          </a:p>
        </p:txBody>
      </p:sp>
    </p:spTree>
    <p:extLst>
      <p:ext uri="{BB962C8B-B14F-4D97-AF65-F5344CB8AC3E}">
        <p14:creationId xmlns:p14="http://schemas.microsoft.com/office/powerpoint/2010/main" val="386620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F5E7-7D6F-49D6-A469-1D62F4F5C031}"/>
              </a:ext>
            </a:extLst>
          </p:cNvPr>
          <p:cNvSpPr>
            <a:spLocks noGrp="1"/>
          </p:cNvSpPr>
          <p:nvPr>
            <p:ph type="title"/>
          </p:nvPr>
        </p:nvSpPr>
        <p:spPr/>
        <p:txBody>
          <a:bodyPr/>
          <a:lstStyle/>
          <a:p>
            <a:r>
              <a:rPr lang="en-US" dirty="0"/>
              <a:t>Access to Literacy</a:t>
            </a:r>
          </a:p>
        </p:txBody>
      </p:sp>
      <p:sp>
        <p:nvSpPr>
          <p:cNvPr id="3" name="Text Placeholder 2">
            <a:extLst>
              <a:ext uri="{FF2B5EF4-FFF2-40B4-BE49-F238E27FC236}">
                <a16:creationId xmlns:a16="http://schemas.microsoft.com/office/drawing/2014/main" id="{F8622169-AA0D-4A9D-8C1D-3705D48219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903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5691-EFA2-4E28-9E82-097E685711B8}"/>
              </a:ext>
            </a:extLst>
          </p:cNvPr>
          <p:cNvSpPr>
            <a:spLocks noGrp="1"/>
          </p:cNvSpPr>
          <p:nvPr>
            <p:ph type="title"/>
          </p:nvPr>
        </p:nvSpPr>
        <p:spPr/>
        <p:txBody>
          <a:bodyPr/>
          <a:lstStyle/>
          <a:p>
            <a:pPr>
              <a:lnSpc>
                <a:spcPct val="150000"/>
              </a:lnSpc>
            </a:pPr>
            <a:r>
              <a:rPr lang="en-US" dirty="0"/>
              <a:t>Illinois Braille Series</a:t>
            </a:r>
          </a:p>
        </p:txBody>
      </p:sp>
      <p:sp>
        <p:nvSpPr>
          <p:cNvPr id="3" name="Content Placeholder 2">
            <a:extLst>
              <a:ext uri="{FF2B5EF4-FFF2-40B4-BE49-F238E27FC236}">
                <a16:creationId xmlns:a16="http://schemas.microsoft.com/office/drawing/2014/main" id="{E5E7C826-34DF-4096-8032-5BDDF1BEFE08}"/>
              </a:ext>
            </a:extLst>
          </p:cNvPr>
          <p:cNvSpPr>
            <a:spLocks noGrp="1"/>
          </p:cNvSpPr>
          <p:nvPr>
            <p:ph sz="half" idx="1"/>
          </p:nvPr>
        </p:nvSpPr>
        <p:spPr/>
        <p:txBody>
          <a:bodyPr>
            <a:normAutofit/>
          </a:bodyPr>
          <a:lstStyle/>
          <a:p>
            <a:pPr>
              <a:lnSpc>
                <a:spcPct val="150000"/>
              </a:lnSpc>
            </a:pPr>
            <a:r>
              <a:rPr lang="en-US" dirty="0"/>
              <a:t>Classic program used to teach braille to former print readers</a:t>
            </a:r>
          </a:p>
          <a:p>
            <a:pPr>
              <a:lnSpc>
                <a:spcPct val="150000"/>
              </a:lnSpc>
            </a:pPr>
            <a:r>
              <a:rPr lang="en-US" dirty="0"/>
              <a:t>Practice activities, writing drills, and a variety of interesting reading selections</a:t>
            </a:r>
          </a:p>
        </p:txBody>
      </p:sp>
      <p:pic>
        <p:nvPicPr>
          <p:cNvPr id="6" name="Content Placeholder 5" descr="front cover of the Illinois Braille Series Book 1">
            <a:extLst>
              <a:ext uri="{FF2B5EF4-FFF2-40B4-BE49-F238E27FC236}">
                <a16:creationId xmlns:a16="http://schemas.microsoft.com/office/drawing/2014/main" id="{4EE8024C-5667-4D04-9F1D-13B36783DBB2}"/>
              </a:ext>
            </a:extLst>
          </p:cNvPr>
          <p:cNvPicPr>
            <a:picLocks noGrp="1" noChangeAspect="1"/>
          </p:cNvPicPr>
          <p:nvPr>
            <p:ph sz="half" idx="2"/>
          </p:nvPr>
        </p:nvPicPr>
        <p:blipFill>
          <a:blip r:embed="rId3"/>
          <a:srcRect/>
          <a:stretch/>
        </p:blipFill>
        <p:spPr>
          <a:xfrm>
            <a:off x="6997390" y="1825625"/>
            <a:ext cx="3531219" cy="3378200"/>
          </a:xfrm>
        </p:spPr>
      </p:pic>
    </p:spTree>
    <p:extLst>
      <p:ext uri="{BB962C8B-B14F-4D97-AF65-F5344CB8AC3E}">
        <p14:creationId xmlns:p14="http://schemas.microsoft.com/office/powerpoint/2010/main" val="50125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5691-EFA2-4E28-9E82-097E685711B8}"/>
              </a:ext>
            </a:extLst>
          </p:cNvPr>
          <p:cNvSpPr>
            <a:spLocks noGrp="1"/>
          </p:cNvSpPr>
          <p:nvPr>
            <p:ph type="title"/>
          </p:nvPr>
        </p:nvSpPr>
        <p:spPr/>
        <p:txBody>
          <a:bodyPr/>
          <a:lstStyle/>
          <a:p>
            <a:r>
              <a:rPr lang="en-US" dirty="0"/>
              <a:t>Jupiter</a:t>
            </a:r>
          </a:p>
        </p:txBody>
      </p:sp>
      <p:sp>
        <p:nvSpPr>
          <p:cNvPr id="3" name="Content Placeholder 2">
            <a:extLst>
              <a:ext uri="{FF2B5EF4-FFF2-40B4-BE49-F238E27FC236}">
                <a16:creationId xmlns:a16="http://schemas.microsoft.com/office/drawing/2014/main" id="{E5E7C826-34DF-4096-8032-5BDDF1BEFE08}"/>
              </a:ext>
            </a:extLst>
          </p:cNvPr>
          <p:cNvSpPr>
            <a:spLocks noGrp="1"/>
          </p:cNvSpPr>
          <p:nvPr>
            <p:ph sz="half" idx="1"/>
          </p:nvPr>
        </p:nvSpPr>
        <p:spPr>
          <a:xfrm>
            <a:off x="838200" y="1825624"/>
            <a:ext cx="5181600" cy="3727234"/>
          </a:xfrm>
        </p:spPr>
        <p:txBody>
          <a:bodyPr>
            <a:normAutofit/>
          </a:bodyPr>
          <a:lstStyle/>
          <a:p>
            <a:pPr>
              <a:lnSpc>
                <a:spcPct val="150000"/>
              </a:lnSpc>
            </a:pPr>
            <a:r>
              <a:rPr lang="en-US" sz="1800" dirty="0"/>
              <a:t>LCD Screen Size: 13"</a:t>
            </a:r>
          </a:p>
          <a:p>
            <a:pPr>
              <a:lnSpc>
                <a:spcPct val="150000"/>
              </a:lnSpc>
            </a:pPr>
            <a:r>
              <a:rPr lang="en-US" sz="1800" dirty="0"/>
              <a:t>Weight: </a:t>
            </a:r>
            <a:r>
              <a:rPr lang="en-US" sz="1800" dirty="0" err="1"/>
              <a:t>Apprx</a:t>
            </a:r>
            <a:r>
              <a:rPr lang="en-US" sz="1800" dirty="0"/>
              <a:t>. 8.62 lbs.</a:t>
            </a:r>
          </a:p>
          <a:p>
            <a:pPr>
              <a:lnSpc>
                <a:spcPct val="150000"/>
              </a:lnSpc>
            </a:pPr>
            <a:r>
              <a:rPr lang="en-US" sz="1800" dirty="0"/>
              <a:t>Three camera modes: Reading, Distance-view, Self-view</a:t>
            </a:r>
          </a:p>
          <a:p>
            <a:pPr>
              <a:lnSpc>
                <a:spcPct val="150000"/>
              </a:lnSpc>
            </a:pPr>
            <a:r>
              <a:rPr lang="en-US" sz="1800" dirty="0"/>
              <a:t>LED screen with adjustable light brightness</a:t>
            </a:r>
          </a:p>
          <a:p>
            <a:pPr>
              <a:lnSpc>
                <a:spcPct val="150000"/>
              </a:lnSpc>
            </a:pPr>
            <a:r>
              <a:rPr lang="en-US" sz="1800" dirty="0"/>
              <a:t>35 color contrasting color modes </a:t>
            </a:r>
          </a:p>
          <a:p>
            <a:pPr>
              <a:lnSpc>
                <a:spcPct val="150000"/>
              </a:lnSpc>
            </a:pPr>
            <a:r>
              <a:rPr lang="en-US" sz="1800" dirty="0"/>
              <a:t>Durable and portable design</a:t>
            </a:r>
          </a:p>
        </p:txBody>
      </p:sp>
      <p:pic>
        <p:nvPicPr>
          <p:cNvPr id="6" name="Content Placeholder 5" descr="Jupiter being used to read a title stating Energy and Life">
            <a:extLst>
              <a:ext uri="{FF2B5EF4-FFF2-40B4-BE49-F238E27FC236}">
                <a16:creationId xmlns:a16="http://schemas.microsoft.com/office/drawing/2014/main" id="{1C26BF9C-AB2F-42BE-B743-DEC132B43977}"/>
              </a:ext>
            </a:extLst>
          </p:cNvPr>
          <p:cNvPicPr>
            <a:picLocks noGrp="1" noChangeAspect="1"/>
          </p:cNvPicPr>
          <p:nvPr>
            <p:ph sz="half" idx="2"/>
          </p:nvPr>
        </p:nvPicPr>
        <p:blipFill>
          <a:blip r:embed="rId3"/>
          <a:stretch>
            <a:fillRect/>
          </a:stretch>
        </p:blipFill>
        <p:spPr>
          <a:xfrm>
            <a:off x="6096000" y="1027906"/>
            <a:ext cx="6029079" cy="4524952"/>
          </a:xfrm>
        </p:spPr>
      </p:pic>
    </p:spTree>
    <p:extLst>
      <p:ext uri="{BB962C8B-B14F-4D97-AF65-F5344CB8AC3E}">
        <p14:creationId xmlns:p14="http://schemas.microsoft.com/office/powerpoint/2010/main" val="241721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5691-EFA2-4E28-9E82-097E685711B8}"/>
              </a:ext>
            </a:extLst>
          </p:cNvPr>
          <p:cNvSpPr>
            <a:spLocks noGrp="1"/>
          </p:cNvSpPr>
          <p:nvPr>
            <p:ph type="title"/>
          </p:nvPr>
        </p:nvSpPr>
        <p:spPr>
          <a:xfrm>
            <a:off x="838200" y="365125"/>
            <a:ext cx="10515600" cy="1325563"/>
          </a:xfrm>
        </p:spPr>
        <p:txBody>
          <a:bodyPr anchor="ctr">
            <a:normAutofit/>
          </a:bodyPr>
          <a:lstStyle/>
          <a:p>
            <a:r>
              <a:rPr lang="en-US" dirty="0"/>
              <a:t>ZoomText</a:t>
            </a:r>
          </a:p>
        </p:txBody>
      </p:sp>
      <p:pic>
        <p:nvPicPr>
          <p:cNvPr id="6" name="Content Placeholder 5" descr="ZoomText box and a capital Z with a face">
            <a:extLst>
              <a:ext uri="{FF2B5EF4-FFF2-40B4-BE49-F238E27FC236}">
                <a16:creationId xmlns:a16="http://schemas.microsoft.com/office/drawing/2014/main" id="{F89F4B5A-00F2-462F-8C3B-0FA0BF10476D}"/>
              </a:ext>
            </a:extLst>
          </p:cNvPr>
          <p:cNvPicPr>
            <a:picLocks noGrp="1" noChangeAspect="1"/>
          </p:cNvPicPr>
          <p:nvPr>
            <p:ph sz="half" idx="1"/>
          </p:nvPr>
        </p:nvPicPr>
        <p:blipFill>
          <a:blip r:embed="rId3"/>
          <a:stretch>
            <a:fillRect/>
          </a:stretch>
        </p:blipFill>
        <p:spPr>
          <a:xfrm>
            <a:off x="838200" y="2057425"/>
            <a:ext cx="5181600" cy="2914650"/>
          </a:xfrm>
          <a:noFill/>
        </p:spPr>
      </p:pic>
      <p:sp>
        <p:nvSpPr>
          <p:cNvPr id="3" name="Content Placeholder 2">
            <a:extLst>
              <a:ext uri="{FF2B5EF4-FFF2-40B4-BE49-F238E27FC236}">
                <a16:creationId xmlns:a16="http://schemas.microsoft.com/office/drawing/2014/main" id="{E5E7C826-34DF-4096-8032-5BDDF1BEFE08}"/>
              </a:ext>
            </a:extLst>
          </p:cNvPr>
          <p:cNvSpPr>
            <a:spLocks noGrp="1"/>
          </p:cNvSpPr>
          <p:nvPr>
            <p:ph sz="half" idx="2"/>
          </p:nvPr>
        </p:nvSpPr>
        <p:spPr>
          <a:xfrm>
            <a:off x="6172200" y="1825625"/>
            <a:ext cx="5181600" cy="3378252"/>
          </a:xfrm>
        </p:spPr>
        <p:txBody>
          <a:bodyPr>
            <a:normAutofit/>
          </a:bodyPr>
          <a:lstStyle/>
          <a:p>
            <a:r>
              <a:rPr lang="en-US" sz="2600" dirty="0"/>
              <a:t>Full range of magnification levels up to 36x </a:t>
            </a:r>
          </a:p>
          <a:p>
            <a:r>
              <a:rPr lang="en-US" sz="2600" dirty="0"/>
              <a:t>Automatically speaks all program controls, including menus, dialogs, list views and messages</a:t>
            </a:r>
          </a:p>
          <a:p>
            <a:r>
              <a:rPr lang="en-US" sz="2600" dirty="0"/>
              <a:t>Size and color enhancements make it easy to see the mouse pointer</a:t>
            </a:r>
          </a:p>
          <a:p>
            <a:endParaRPr lang="en-US" sz="2600" dirty="0"/>
          </a:p>
          <a:p>
            <a:endParaRPr lang="en-US" sz="2600" dirty="0"/>
          </a:p>
          <a:p>
            <a:endParaRPr lang="en-US" sz="2600" dirty="0"/>
          </a:p>
        </p:txBody>
      </p:sp>
    </p:spTree>
    <p:extLst>
      <p:ext uri="{BB962C8B-B14F-4D97-AF65-F5344CB8AC3E}">
        <p14:creationId xmlns:p14="http://schemas.microsoft.com/office/powerpoint/2010/main" val="359775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5691-EFA2-4E28-9E82-097E685711B8}"/>
              </a:ext>
            </a:extLst>
          </p:cNvPr>
          <p:cNvSpPr>
            <a:spLocks noGrp="1"/>
          </p:cNvSpPr>
          <p:nvPr>
            <p:ph type="title"/>
          </p:nvPr>
        </p:nvSpPr>
        <p:spPr/>
        <p:txBody>
          <a:bodyPr/>
          <a:lstStyle/>
          <a:p>
            <a:r>
              <a:rPr lang="en-US" dirty="0"/>
              <a:t>Juno</a:t>
            </a:r>
          </a:p>
        </p:txBody>
      </p:sp>
      <p:sp>
        <p:nvSpPr>
          <p:cNvPr id="3" name="Content Placeholder 2">
            <a:extLst>
              <a:ext uri="{FF2B5EF4-FFF2-40B4-BE49-F238E27FC236}">
                <a16:creationId xmlns:a16="http://schemas.microsoft.com/office/drawing/2014/main" id="{E5E7C826-34DF-4096-8032-5BDDF1BEFE08}"/>
              </a:ext>
            </a:extLst>
          </p:cNvPr>
          <p:cNvSpPr>
            <a:spLocks noGrp="1"/>
          </p:cNvSpPr>
          <p:nvPr>
            <p:ph sz="half" idx="1"/>
          </p:nvPr>
        </p:nvSpPr>
        <p:spPr/>
        <p:txBody>
          <a:bodyPr>
            <a:normAutofit fontScale="55000" lnSpcReduction="20000"/>
          </a:bodyPr>
          <a:lstStyle/>
          <a:p>
            <a:pPr>
              <a:lnSpc>
                <a:spcPct val="150000"/>
              </a:lnSpc>
            </a:pPr>
            <a:r>
              <a:rPr lang="en-US" dirty="0"/>
              <a:t>Self-view: complete grooming tasks.</a:t>
            </a:r>
          </a:p>
          <a:p>
            <a:pPr>
              <a:lnSpc>
                <a:spcPct val="150000"/>
              </a:lnSpc>
            </a:pPr>
            <a:r>
              <a:rPr lang="en-US" dirty="0"/>
              <a:t>Reading-view: view documents like books and homework assignments.</a:t>
            </a:r>
          </a:p>
          <a:p>
            <a:pPr>
              <a:lnSpc>
                <a:spcPct val="150000"/>
              </a:lnSpc>
            </a:pPr>
            <a:r>
              <a:rPr lang="en-US" dirty="0"/>
              <a:t>Distance-view: read a bulletin board, white board, or poster.</a:t>
            </a:r>
          </a:p>
          <a:p>
            <a:pPr>
              <a:lnSpc>
                <a:spcPct val="150000"/>
              </a:lnSpc>
            </a:pPr>
            <a:r>
              <a:rPr lang="en-US" dirty="0"/>
              <a:t>Writing-view: fill out a form, sign your name, write a check, or complete a worksheet.</a:t>
            </a:r>
          </a:p>
          <a:p>
            <a:pPr>
              <a:lnSpc>
                <a:spcPct val="150000"/>
              </a:lnSpc>
            </a:pPr>
            <a:r>
              <a:rPr lang="en-US" dirty="0"/>
              <a:t>Hobby-view: sew, knit, paint/color a picture, or view your favorite recipe.</a:t>
            </a:r>
          </a:p>
          <a:p>
            <a:pPr>
              <a:lnSpc>
                <a:spcPct val="150000"/>
              </a:lnSpc>
            </a:pPr>
            <a:r>
              <a:rPr lang="en-US" dirty="0"/>
              <a:t>Optical Character Recognition for captured text</a:t>
            </a:r>
          </a:p>
        </p:txBody>
      </p:sp>
      <p:pic>
        <p:nvPicPr>
          <p:cNvPr id="6" name="Content Placeholder 5" descr="A person placing a Juno into a bright pink bag">
            <a:extLst>
              <a:ext uri="{FF2B5EF4-FFF2-40B4-BE49-F238E27FC236}">
                <a16:creationId xmlns:a16="http://schemas.microsoft.com/office/drawing/2014/main" id="{4D726B6D-BA9F-4EEE-B820-4A4EB88408D2}"/>
              </a:ext>
            </a:extLst>
          </p:cNvPr>
          <p:cNvPicPr>
            <a:picLocks noGrp="1" noChangeAspect="1"/>
          </p:cNvPicPr>
          <p:nvPr>
            <p:ph sz="half" idx="2"/>
          </p:nvPr>
        </p:nvPicPr>
        <p:blipFill>
          <a:blip r:embed="rId3"/>
          <a:srcRect/>
          <a:stretch/>
        </p:blipFill>
        <p:spPr>
          <a:xfrm>
            <a:off x="6229350" y="1825625"/>
            <a:ext cx="5067300" cy="3378200"/>
          </a:xfrm>
        </p:spPr>
      </p:pic>
    </p:spTree>
    <p:extLst>
      <p:ext uri="{BB962C8B-B14F-4D97-AF65-F5344CB8AC3E}">
        <p14:creationId xmlns:p14="http://schemas.microsoft.com/office/powerpoint/2010/main" val="18350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5691-EFA2-4E28-9E82-097E685711B8}"/>
              </a:ext>
            </a:extLst>
          </p:cNvPr>
          <p:cNvSpPr>
            <a:spLocks noGrp="1"/>
          </p:cNvSpPr>
          <p:nvPr>
            <p:ph type="title"/>
          </p:nvPr>
        </p:nvSpPr>
        <p:spPr/>
        <p:txBody>
          <a:bodyPr/>
          <a:lstStyle/>
          <a:p>
            <a:r>
              <a:rPr lang="en-US" dirty="0"/>
              <a:t>Chameleon 20</a:t>
            </a:r>
          </a:p>
        </p:txBody>
      </p:sp>
      <p:sp>
        <p:nvSpPr>
          <p:cNvPr id="3" name="Content Placeholder 2">
            <a:extLst>
              <a:ext uri="{FF2B5EF4-FFF2-40B4-BE49-F238E27FC236}">
                <a16:creationId xmlns:a16="http://schemas.microsoft.com/office/drawing/2014/main" id="{E5E7C826-34DF-4096-8032-5BDDF1BEFE08}"/>
              </a:ext>
            </a:extLst>
          </p:cNvPr>
          <p:cNvSpPr>
            <a:spLocks noGrp="1"/>
          </p:cNvSpPr>
          <p:nvPr>
            <p:ph sz="half" idx="1"/>
          </p:nvPr>
        </p:nvSpPr>
        <p:spPr/>
        <p:txBody>
          <a:bodyPr>
            <a:normAutofit fontScale="77500" lnSpcReduction="20000"/>
          </a:bodyPr>
          <a:lstStyle/>
          <a:p>
            <a:pPr>
              <a:lnSpc>
                <a:spcPct val="150000"/>
              </a:lnSpc>
            </a:pPr>
            <a:r>
              <a:rPr lang="en-US" dirty="0"/>
              <a:t>20-cell refreshable braille display</a:t>
            </a:r>
          </a:p>
          <a:p>
            <a:pPr>
              <a:lnSpc>
                <a:spcPct val="150000"/>
              </a:lnSpc>
            </a:pPr>
            <a:r>
              <a:rPr lang="en-US" dirty="0"/>
              <a:t>Perkins-style keyboard</a:t>
            </a:r>
          </a:p>
          <a:p>
            <a:pPr>
              <a:lnSpc>
                <a:spcPct val="150000"/>
              </a:lnSpc>
            </a:pPr>
            <a:r>
              <a:rPr lang="en-US" dirty="0"/>
              <a:t>Connect 5 devices at once</a:t>
            </a:r>
          </a:p>
          <a:p>
            <a:pPr>
              <a:lnSpc>
                <a:spcPct val="150000"/>
              </a:lnSpc>
            </a:pPr>
            <a:r>
              <a:rPr lang="en-US" dirty="0"/>
              <a:t>15 hour battery</a:t>
            </a:r>
          </a:p>
          <a:p>
            <a:pPr>
              <a:lnSpc>
                <a:spcPct val="150000"/>
              </a:lnSpc>
            </a:pPr>
            <a:r>
              <a:rPr lang="en-US" dirty="0"/>
              <a:t>USB and SD storage ports</a:t>
            </a:r>
          </a:p>
          <a:p>
            <a:pPr>
              <a:lnSpc>
                <a:spcPct val="150000"/>
              </a:lnSpc>
            </a:pPr>
            <a:r>
              <a:rPr lang="en-US" dirty="0"/>
              <a:t>Exam mode capable</a:t>
            </a:r>
          </a:p>
          <a:p>
            <a:pPr>
              <a:lnSpc>
                <a:spcPct val="150000"/>
              </a:lnSpc>
            </a:pPr>
            <a:endParaRPr lang="en-US" dirty="0"/>
          </a:p>
          <a:p>
            <a:endParaRPr lang="en-US" dirty="0"/>
          </a:p>
        </p:txBody>
      </p:sp>
      <p:pic>
        <p:nvPicPr>
          <p:cNvPr id="6" name="Content Placeholder 5" descr="three people each holding a Chameleon 20 with different colored sleeves">
            <a:extLst>
              <a:ext uri="{FF2B5EF4-FFF2-40B4-BE49-F238E27FC236}">
                <a16:creationId xmlns:a16="http://schemas.microsoft.com/office/drawing/2014/main" id="{1B07F76B-B28E-48E0-A364-ECB9B1539EA1}"/>
              </a:ext>
            </a:extLst>
          </p:cNvPr>
          <p:cNvPicPr>
            <a:picLocks noGrp="1" noChangeAspect="1"/>
          </p:cNvPicPr>
          <p:nvPr>
            <p:ph sz="half" idx="2"/>
          </p:nvPr>
        </p:nvPicPr>
        <p:blipFill>
          <a:blip r:embed="rId3"/>
          <a:stretch>
            <a:fillRect/>
          </a:stretch>
        </p:blipFill>
        <p:spPr>
          <a:xfrm>
            <a:off x="6229350" y="1825625"/>
            <a:ext cx="5067300" cy="3378200"/>
          </a:xfrm>
        </p:spPr>
      </p:pic>
    </p:spTree>
    <p:extLst>
      <p:ext uri="{BB962C8B-B14F-4D97-AF65-F5344CB8AC3E}">
        <p14:creationId xmlns:p14="http://schemas.microsoft.com/office/powerpoint/2010/main" val="330467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D2D9-6B00-4B69-B782-038E3B67B84D}"/>
              </a:ext>
            </a:extLst>
          </p:cNvPr>
          <p:cNvSpPr>
            <a:spLocks noGrp="1"/>
          </p:cNvSpPr>
          <p:nvPr>
            <p:ph type="title"/>
          </p:nvPr>
        </p:nvSpPr>
        <p:spPr>
          <a:xfrm>
            <a:off x="839788" y="457200"/>
            <a:ext cx="3932237" cy="1524001"/>
          </a:xfrm>
        </p:spPr>
        <p:txBody>
          <a:bodyPr anchor="ctr">
            <a:normAutofit/>
          </a:bodyPr>
          <a:lstStyle/>
          <a:p>
            <a:r>
              <a:rPr lang="en-US" sz="4400" dirty="0"/>
              <a:t>Leslie Weilbacher</a:t>
            </a:r>
          </a:p>
        </p:txBody>
      </p:sp>
      <p:pic>
        <p:nvPicPr>
          <p:cNvPr id="6" name="Content Placeholder 5" descr="Leslie Weilbacher wearing a grey hat, bright blue shirt and black blazer sitting next to her guide dog Neil">
            <a:extLst>
              <a:ext uri="{FF2B5EF4-FFF2-40B4-BE49-F238E27FC236}">
                <a16:creationId xmlns:a16="http://schemas.microsoft.com/office/drawing/2014/main" id="{B887D4A8-D3FB-469D-9387-1DEA5B93182D}"/>
              </a:ext>
            </a:extLst>
          </p:cNvPr>
          <p:cNvPicPr>
            <a:picLocks noGrp="1" noChangeAspect="1"/>
          </p:cNvPicPr>
          <p:nvPr>
            <p:ph idx="1"/>
          </p:nvPr>
        </p:nvPicPr>
        <p:blipFill rotWithShape="1">
          <a:blip r:embed="rId3"/>
          <a:srcRect t="3322" r="-1" b="35695"/>
          <a:stretch/>
        </p:blipFill>
        <p:spPr>
          <a:xfrm>
            <a:off x="5457103" y="692727"/>
            <a:ext cx="6172200" cy="4705005"/>
          </a:xfrm>
          <a:noFill/>
        </p:spPr>
      </p:pic>
      <p:sp>
        <p:nvSpPr>
          <p:cNvPr id="3" name="Content Placeholder 2">
            <a:extLst>
              <a:ext uri="{FF2B5EF4-FFF2-40B4-BE49-F238E27FC236}">
                <a16:creationId xmlns:a16="http://schemas.microsoft.com/office/drawing/2014/main" id="{AE45E5F2-1CCD-4017-860F-3E9E45A2B069}"/>
              </a:ext>
            </a:extLst>
          </p:cNvPr>
          <p:cNvSpPr>
            <a:spLocks noGrp="1"/>
          </p:cNvSpPr>
          <p:nvPr>
            <p:ph type="body" sz="half" idx="2"/>
          </p:nvPr>
        </p:nvSpPr>
        <p:spPr>
          <a:xfrm>
            <a:off x="839788" y="2369127"/>
            <a:ext cx="3932237" cy="2793078"/>
          </a:xfrm>
        </p:spPr>
        <p:txBody>
          <a:bodyPr>
            <a:normAutofit/>
          </a:bodyPr>
          <a:lstStyle/>
          <a:p>
            <a:pPr>
              <a:lnSpc>
                <a:spcPct val="150000"/>
              </a:lnSpc>
            </a:pPr>
            <a:r>
              <a:rPr lang="en-US" sz="2800" dirty="0"/>
              <a:t>Regional Specialist - Northwest</a:t>
            </a:r>
          </a:p>
        </p:txBody>
      </p:sp>
    </p:spTree>
    <p:extLst>
      <p:ext uri="{BB962C8B-B14F-4D97-AF65-F5344CB8AC3E}">
        <p14:creationId xmlns:p14="http://schemas.microsoft.com/office/powerpoint/2010/main" val="465809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E48C-F0F6-44FE-804B-34FC6070A45F}"/>
              </a:ext>
            </a:extLst>
          </p:cNvPr>
          <p:cNvSpPr>
            <a:spLocks noGrp="1"/>
          </p:cNvSpPr>
          <p:nvPr>
            <p:ph type="title"/>
          </p:nvPr>
        </p:nvSpPr>
        <p:spPr/>
        <p:txBody>
          <a:bodyPr/>
          <a:lstStyle/>
          <a:p>
            <a:r>
              <a:rPr lang="en-US" dirty="0"/>
              <a:t>Access to Numeracy</a:t>
            </a:r>
          </a:p>
        </p:txBody>
      </p:sp>
      <p:sp>
        <p:nvSpPr>
          <p:cNvPr id="3" name="Text Placeholder 2">
            <a:extLst>
              <a:ext uri="{FF2B5EF4-FFF2-40B4-BE49-F238E27FC236}">
                <a16:creationId xmlns:a16="http://schemas.microsoft.com/office/drawing/2014/main" id="{C55DCDF6-DD2C-45B6-82AC-7AA97563C3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703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711-B06E-4297-8D73-118C09B9C94B}"/>
              </a:ext>
            </a:extLst>
          </p:cNvPr>
          <p:cNvSpPr>
            <a:spLocks noGrp="1"/>
          </p:cNvSpPr>
          <p:nvPr>
            <p:ph type="title"/>
          </p:nvPr>
        </p:nvSpPr>
        <p:spPr>
          <a:xfrm>
            <a:off x="838200" y="365125"/>
            <a:ext cx="7069140" cy="1325563"/>
          </a:xfrm>
        </p:spPr>
        <p:txBody>
          <a:bodyPr/>
          <a:lstStyle/>
          <a:p>
            <a:r>
              <a:rPr lang="en-US" dirty="0"/>
              <a:t>MATT Connect, Desmos graphing calculator</a:t>
            </a:r>
          </a:p>
        </p:txBody>
      </p:sp>
      <p:sp>
        <p:nvSpPr>
          <p:cNvPr id="3" name="Content Placeholder 2">
            <a:extLst>
              <a:ext uri="{FF2B5EF4-FFF2-40B4-BE49-F238E27FC236}">
                <a16:creationId xmlns:a16="http://schemas.microsoft.com/office/drawing/2014/main" id="{677EAA6B-A414-4363-92C5-95CE80E9C407}"/>
              </a:ext>
            </a:extLst>
          </p:cNvPr>
          <p:cNvSpPr>
            <a:spLocks noGrp="1"/>
          </p:cNvSpPr>
          <p:nvPr>
            <p:ph sz="half" idx="1"/>
          </p:nvPr>
        </p:nvSpPr>
        <p:spPr>
          <a:xfrm>
            <a:off x="838200" y="2161309"/>
            <a:ext cx="5618018" cy="3450789"/>
          </a:xfrm>
        </p:spPr>
        <p:txBody>
          <a:bodyPr>
            <a:normAutofit/>
          </a:bodyPr>
          <a:lstStyle/>
          <a:p>
            <a:pPr>
              <a:lnSpc>
                <a:spcPct val="150000"/>
              </a:lnSpc>
            </a:pPr>
            <a:r>
              <a:rPr lang="en-US" dirty="0"/>
              <a:t>Plots graphs and solve equations with the scientific calculator</a:t>
            </a:r>
          </a:p>
          <a:p>
            <a:pPr>
              <a:lnSpc>
                <a:spcPct val="150000"/>
              </a:lnSpc>
            </a:pPr>
            <a:r>
              <a:rPr lang="en-US" dirty="0"/>
              <a:t>Smooth transition between view board, document and calculator</a:t>
            </a:r>
          </a:p>
        </p:txBody>
      </p:sp>
      <p:pic>
        <p:nvPicPr>
          <p:cNvPr id="6" name="Content Placeholder 5" descr="MATT Connect with the Desmos calculator showing on the screen">
            <a:extLst>
              <a:ext uri="{FF2B5EF4-FFF2-40B4-BE49-F238E27FC236}">
                <a16:creationId xmlns:a16="http://schemas.microsoft.com/office/drawing/2014/main" id="{FE1A02B4-D9F2-4DF5-BDC3-863853841545}"/>
              </a:ext>
            </a:extLst>
          </p:cNvPr>
          <p:cNvPicPr>
            <a:picLocks noGrp="1" noChangeAspect="1"/>
          </p:cNvPicPr>
          <p:nvPr>
            <p:ph sz="half" idx="2"/>
          </p:nvPr>
        </p:nvPicPr>
        <p:blipFill>
          <a:blip r:embed="rId3"/>
          <a:stretch>
            <a:fillRect/>
          </a:stretch>
        </p:blipFill>
        <p:spPr>
          <a:xfrm>
            <a:off x="7907340" y="442820"/>
            <a:ext cx="3848241" cy="5169279"/>
          </a:xfrm>
        </p:spPr>
      </p:pic>
    </p:spTree>
    <p:extLst>
      <p:ext uri="{BB962C8B-B14F-4D97-AF65-F5344CB8AC3E}">
        <p14:creationId xmlns:p14="http://schemas.microsoft.com/office/powerpoint/2010/main" val="331516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711-B06E-4297-8D73-118C09B9C94B}"/>
              </a:ext>
            </a:extLst>
          </p:cNvPr>
          <p:cNvSpPr>
            <a:spLocks noGrp="1"/>
          </p:cNvSpPr>
          <p:nvPr>
            <p:ph type="title"/>
          </p:nvPr>
        </p:nvSpPr>
        <p:spPr>
          <a:xfrm>
            <a:off x="838200" y="365125"/>
            <a:ext cx="10515600" cy="1325563"/>
          </a:xfrm>
        </p:spPr>
        <p:txBody>
          <a:bodyPr anchor="ctr">
            <a:normAutofit/>
          </a:bodyPr>
          <a:lstStyle/>
          <a:p>
            <a:r>
              <a:rPr lang="en-US" dirty="0"/>
              <a:t>Cranmer Abacus</a:t>
            </a:r>
          </a:p>
        </p:txBody>
      </p:sp>
      <p:pic>
        <p:nvPicPr>
          <p:cNvPr id="6" name="Content Placeholder 5" descr="Cranmer abacus reading 34,172,692">
            <a:extLst>
              <a:ext uri="{FF2B5EF4-FFF2-40B4-BE49-F238E27FC236}">
                <a16:creationId xmlns:a16="http://schemas.microsoft.com/office/drawing/2014/main" id="{FC6E9472-2747-4394-8095-3E096988B1DD}"/>
              </a:ext>
            </a:extLst>
          </p:cNvPr>
          <p:cNvPicPr>
            <a:picLocks noGrp="1" noChangeAspect="1"/>
          </p:cNvPicPr>
          <p:nvPr>
            <p:ph sz="half" idx="1"/>
          </p:nvPr>
        </p:nvPicPr>
        <p:blipFill>
          <a:blip r:embed="rId3"/>
          <a:stretch>
            <a:fillRect/>
          </a:stretch>
        </p:blipFill>
        <p:spPr>
          <a:xfrm>
            <a:off x="553377" y="1524000"/>
            <a:ext cx="5071568" cy="3803676"/>
          </a:xfrm>
          <a:noFill/>
        </p:spPr>
      </p:pic>
      <p:sp>
        <p:nvSpPr>
          <p:cNvPr id="3" name="Content Placeholder 2">
            <a:extLst>
              <a:ext uri="{FF2B5EF4-FFF2-40B4-BE49-F238E27FC236}">
                <a16:creationId xmlns:a16="http://schemas.microsoft.com/office/drawing/2014/main" id="{677EAA6B-A414-4363-92C5-95CE80E9C407}"/>
              </a:ext>
            </a:extLst>
          </p:cNvPr>
          <p:cNvSpPr>
            <a:spLocks noGrp="1"/>
          </p:cNvSpPr>
          <p:nvPr>
            <p:ph sz="half" idx="2"/>
          </p:nvPr>
        </p:nvSpPr>
        <p:spPr>
          <a:xfrm>
            <a:off x="6172199" y="1524000"/>
            <a:ext cx="5631874" cy="4281055"/>
          </a:xfrm>
        </p:spPr>
        <p:txBody>
          <a:bodyPr>
            <a:normAutofit/>
          </a:bodyPr>
          <a:lstStyle/>
          <a:p>
            <a:pPr>
              <a:lnSpc>
                <a:spcPct val="170000"/>
              </a:lnSpc>
            </a:pPr>
            <a:r>
              <a:rPr lang="en-US" sz="2400" dirty="0"/>
              <a:t>Learns basics of all arithmetic operations</a:t>
            </a:r>
          </a:p>
          <a:p>
            <a:pPr>
              <a:lnSpc>
                <a:spcPct val="170000"/>
              </a:lnSpc>
            </a:pPr>
            <a:r>
              <a:rPr lang="en-US" sz="2400" dirty="0"/>
              <a:t>Understanding of the concepts and methods</a:t>
            </a:r>
          </a:p>
          <a:p>
            <a:pPr>
              <a:lnSpc>
                <a:spcPct val="170000"/>
              </a:lnSpc>
            </a:pPr>
            <a:r>
              <a:rPr lang="en-US" sz="2400" dirty="0"/>
              <a:t>Mastery in simple and complex problems</a:t>
            </a:r>
          </a:p>
          <a:p>
            <a:pPr>
              <a:lnSpc>
                <a:spcPct val="170000"/>
              </a:lnSpc>
            </a:pPr>
            <a:r>
              <a:rPr lang="en-US" sz="2400" dirty="0"/>
              <a:t>Good knowledge about the place values</a:t>
            </a:r>
          </a:p>
        </p:txBody>
      </p:sp>
    </p:spTree>
    <p:extLst>
      <p:ext uri="{BB962C8B-B14F-4D97-AF65-F5344CB8AC3E}">
        <p14:creationId xmlns:p14="http://schemas.microsoft.com/office/powerpoint/2010/main" val="580009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711-B06E-4297-8D73-118C09B9C94B}"/>
              </a:ext>
            </a:extLst>
          </p:cNvPr>
          <p:cNvSpPr>
            <a:spLocks noGrp="1"/>
          </p:cNvSpPr>
          <p:nvPr>
            <p:ph type="title"/>
          </p:nvPr>
        </p:nvSpPr>
        <p:spPr>
          <a:xfrm>
            <a:off x="838200" y="319405"/>
            <a:ext cx="10515600" cy="1325563"/>
          </a:xfrm>
        </p:spPr>
        <p:txBody>
          <a:bodyPr/>
          <a:lstStyle/>
          <a:p>
            <a:r>
              <a:rPr lang="en-US" dirty="0"/>
              <a:t>Tactile Algebra Tiles</a:t>
            </a:r>
          </a:p>
        </p:txBody>
      </p:sp>
      <p:sp>
        <p:nvSpPr>
          <p:cNvPr id="3" name="Content Placeholder 2">
            <a:extLst>
              <a:ext uri="{FF2B5EF4-FFF2-40B4-BE49-F238E27FC236}">
                <a16:creationId xmlns:a16="http://schemas.microsoft.com/office/drawing/2014/main" id="{677EAA6B-A414-4363-92C5-95CE80E9C407}"/>
              </a:ext>
            </a:extLst>
          </p:cNvPr>
          <p:cNvSpPr>
            <a:spLocks noGrp="1"/>
          </p:cNvSpPr>
          <p:nvPr>
            <p:ph sz="half" idx="1"/>
          </p:nvPr>
        </p:nvSpPr>
        <p:spPr>
          <a:xfrm>
            <a:off x="838199" y="1825624"/>
            <a:ext cx="6490085" cy="3827031"/>
          </a:xfrm>
        </p:spPr>
        <p:txBody>
          <a:bodyPr>
            <a:noAutofit/>
          </a:bodyPr>
          <a:lstStyle/>
          <a:p>
            <a:pPr>
              <a:lnSpc>
                <a:spcPct val="170000"/>
              </a:lnSpc>
            </a:pPr>
            <a:r>
              <a:rPr lang="en-US" sz="2400" dirty="0"/>
              <a:t>Adding, subtracting, and multiplying integers</a:t>
            </a:r>
          </a:p>
          <a:p>
            <a:pPr>
              <a:lnSpc>
                <a:spcPct val="170000"/>
              </a:lnSpc>
            </a:pPr>
            <a:r>
              <a:rPr lang="en-US" sz="2400" dirty="0"/>
              <a:t>Simplifying expressions</a:t>
            </a:r>
          </a:p>
          <a:p>
            <a:pPr>
              <a:lnSpc>
                <a:spcPct val="170000"/>
              </a:lnSpc>
            </a:pPr>
            <a:r>
              <a:rPr lang="en-US" sz="2400" dirty="0"/>
              <a:t>Solving linear and quadratic equations, and</a:t>
            </a:r>
          </a:p>
          <a:p>
            <a:pPr>
              <a:lnSpc>
                <a:spcPct val="170000"/>
              </a:lnSpc>
            </a:pPr>
            <a:r>
              <a:rPr lang="en-US" sz="2400" dirty="0"/>
              <a:t>Adding, subtracting, multiplying, and factoring polynomials</a:t>
            </a:r>
          </a:p>
        </p:txBody>
      </p:sp>
      <p:pic>
        <p:nvPicPr>
          <p:cNvPr id="6" name="Content Placeholder 5" descr="Tactile Algebra Tiles on a metal board">
            <a:extLst>
              <a:ext uri="{FF2B5EF4-FFF2-40B4-BE49-F238E27FC236}">
                <a16:creationId xmlns:a16="http://schemas.microsoft.com/office/drawing/2014/main" id="{8E3E24E5-3E46-4023-9B24-B6984862DECA}"/>
              </a:ext>
            </a:extLst>
          </p:cNvPr>
          <p:cNvPicPr>
            <a:picLocks noGrp="1" noChangeAspect="1"/>
          </p:cNvPicPr>
          <p:nvPr>
            <p:ph sz="half" idx="2"/>
          </p:nvPr>
        </p:nvPicPr>
        <p:blipFill>
          <a:blip r:embed="rId3"/>
          <a:stretch>
            <a:fillRect/>
          </a:stretch>
        </p:blipFill>
        <p:spPr>
          <a:xfrm>
            <a:off x="7328285" y="1825624"/>
            <a:ext cx="4504266" cy="3378200"/>
          </a:xfrm>
        </p:spPr>
      </p:pic>
    </p:spTree>
    <p:extLst>
      <p:ext uri="{BB962C8B-B14F-4D97-AF65-F5344CB8AC3E}">
        <p14:creationId xmlns:p14="http://schemas.microsoft.com/office/powerpoint/2010/main" val="165604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711-B06E-4297-8D73-118C09B9C94B}"/>
              </a:ext>
            </a:extLst>
          </p:cNvPr>
          <p:cNvSpPr>
            <a:spLocks noGrp="1"/>
          </p:cNvSpPr>
          <p:nvPr>
            <p:ph type="title"/>
          </p:nvPr>
        </p:nvSpPr>
        <p:spPr/>
        <p:txBody>
          <a:bodyPr/>
          <a:lstStyle/>
          <a:p>
            <a:r>
              <a:rPr lang="en-US" dirty="0"/>
              <a:t>Money Talks: Bank Account Management Software</a:t>
            </a:r>
          </a:p>
        </p:txBody>
      </p:sp>
      <p:sp>
        <p:nvSpPr>
          <p:cNvPr id="3" name="Content Placeholder 2">
            <a:extLst>
              <a:ext uri="{FF2B5EF4-FFF2-40B4-BE49-F238E27FC236}">
                <a16:creationId xmlns:a16="http://schemas.microsoft.com/office/drawing/2014/main" id="{677EAA6B-A414-4363-92C5-95CE80E9C407}"/>
              </a:ext>
            </a:extLst>
          </p:cNvPr>
          <p:cNvSpPr>
            <a:spLocks noGrp="1"/>
          </p:cNvSpPr>
          <p:nvPr>
            <p:ph sz="half" idx="1"/>
          </p:nvPr>
        </p:nvSpPr>
        <p:spPr>
          <a:xfrm>
            <a:off x="838200" y="1825624"/>
            <a:ext cx="4897582" cy="3840885"/>
          </a:xfrm>
        </p:spPr>
        <p:txBody>
          <a:bodyPr>
            <a:normAutofit fontScale="85000" lnSpcReduction="20000"/>
          </a:bodyPr>
          <a:lstStyle/>
          <a:p>
            <a:pPr>
              <a:lnSpc>
                <a:spcPct val="150000"/>
              </a:lnSpc>
            </a:pPr>
            <a:r>
              <a:rPr lang="en-US"/>
              <a:t>Import and use electronic banking information to reconcile accounts</a:t>
            </a:r>
          </a:p>
          <a:p>
            <a:pPr>
              <a:lnSpc>
                <a:spcPct val="150000"/>
              </a:lnSpc>
            </a:pPr>
            <a:r>
              <a:rPr lang="en-US"/>
              <a:t>Remember the last workspace used in the program</a:t>
            </a:r>
          </a:p>
          <a:p>
            <a:pPr>
              <a:lnSpc>
                <a:spcPct val="150000"/>
              </a:lnSpc>
            </a:pPr>
            <a:r>
              <a:rPr lang="en-US"/>
              <a:t>Emboss or print the check register in a variety of formats</a:t>
            </a:r>
          </a:p>
          <a:p>
            <a:pPr>
              <a:lnSpc>
                <a:spcPct val="150000"/>
              </a:lnSpc>
            </a:pPr>
            <a:r>
              <a:rPr lang="en-US"/>
              <a:t>Print many types of bank checks</a:t>
            </a:r>
            <a:endParaRPr lang="en-US" dirty="0"/>
          </a:p>
        </p:txBody>
      </p:sp>
      <p:pic>
        <p:nvPicPr>
          <p:cNvPr id="6" name="Content Placeholder 5" descr="Front cover of Money Talks">
            <a:extLst>
              <a:ext uri="{FF2B5EF4-FFF2-40B4-BE49-F238E27FC236}">
                <a16:creationId xmlns:a16="http://schemas.microsoft.com/office/drawing/2014/main" id="{9839F392-D10F-4696-AE8B-26483A7EA22F}"/>
              </a:ext>
            </a:extLst>
          </p:cNvPr>
          <p:cNvPicPr>
            <a:picLocks noGrp="1" noChangeAspect="1"/>
          </p:cNvPicPr>
          <p:nvPr>
            <p:ph sz="half" idx="2"/>
          </p:nvPr>
        </p:nvPicPr>
        <p:blipFill>
          <a:blip r:embed="rId3"/>
          <a:srcRect/>
          <a:stretch/>
        </p:blipFill>
        <p:spPr>
          <a:xfrm>
            <a:off x="7413523" y="1425447"/>
            <a:ext cx="4102837" cy="4007105"/>
          </a:xfrm>
        </p:spPr>
      </p:pic>
    </p:spTree>
    <p:extLst>
      <p:ext uri="{BB962C8B-B14F-4D97-AF65-F5344CB8AC3E}">
        <p14:creationId xmlns:p14="http://schemas.microsoft.com/office/powerpoint/2010/main" val="1467360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10C9-032D-409E-B46F-4182069C573C}"/>
              </a:ext>
            </a:extLst>
          </p:cNvPr>
          <p:cNvSpPr>
            <a:spLocks noGrp="1"/>
          </p:cNvSpPr>
          <p:nvPr>
            <p:ph type="title"/>
          </p:nvPr>
        </p:nvSpPr>
        <p:spPr/>
        <p:txBody>
          <a:bodyPr/>
          <a:lstStyle/>
          <a:p>
            <a:r>
              <a:rPr lang="en-US" dirty="0"/>
              <a:t>Access to the Environment</a:t>
            </a:r>
          </a:p>
        </p:txBody>
      </p:sp>
      <p:sp>
        <p:nvSpPr>
          <p:cNvPr id="3" name="Text Placeholder 2">
            <a:extLst>
              <a:ext uri="{FF2B5EF4-FFF2-40B4-BE49-F238E27FC236}">
                <a16:creationId xmlns:a16="http://schemas.microsoft.com/office/drawing/2014/main" id="{8608B4E7-730B-4864-BE67-706BCB0D08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752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5785-29EB-4837-9BD6-3FB4BF403491}"/>
              </a:ext>
            </a:extLst>
          </p:cNvPr>
          <p:cNvSpPr>
            <a:spLocks noGrp="1"/>
          </p:cNvSpPr>
          <p:nvPr>
            <p:ph type="title"/>
          </p:nvPr>
        </p:nvSpPr>
        <p:spPr>
          <a:xfrm>
            <a:off x="838200" y="365125"/>
            <a:ext cx="10515600" cy="1325563"/>
          </a:xfrm>
        </p:spPr>
        <p:txBody>
          <a:bodyPr anchor="ctr">
            <a:normAutofit/>
          </a:bodyPr>
          <a:lstStyle/>
          <a:p>
            <a:r>
              <a:rPr lang="en-US" dirty="0"/>
              <a:t>Using Touch</a:t>
            </a:r>
          </a:p>
        </p:txBody>
      </p:sp>
      <p:pic>
        <p:nvPicPr>
          <p:cNvPr id="10" name="Content Placeholder 9" descr="front cover of the Teaching Touch handbook">
            <a:extLst>
              <a:ext uri="{FF2B5EF4-FFF2-40B4-BE49-F238E27FC236}">
                <a16:creationId xmlns:a16="http://schemas.microsoft.com/office/drawing/2014/main" id="{D1324F5D-A1F8-4259-A885-E339AB2FC004}"/>
              </a:ext>
            </a:extLst>
          </p:cNvPr>
          <p:cNvPicPr>
            <a:picLocks noGrp="1" noChangeAspect="1"/>
          </p:cNvPicPr>
          <p:nvPr>
            <p:ph sz="half" idx="2"/>
          </p:nvPr>
        </p:nvPicPr>
        <p:blipFill>
          <a:blip r:embed="rId3"/>
          <a:stretch>
            <a:fillRect/>
          </a:stretch>
        </p:blipFill>
        <p:spPr>
          <a:xfrm>
            <a:off x="403396" y="1796993"/>
            <a:ext cx="2590025" cy="3397250"/>
          </a:xfrm>
        </p:spPr>
      </p:pic>
      <p:sp>
        <p:nvSpPr>
          <p:cNvPr id="3" name="Content Placeholder 2">
            <a:extLst>
              <a:ext uri="{FF2B5EF4-FFF2-40B4-BE49-F238E27FC236}">
                <a16:creationId xmlns:a16="http://schemas.microsoft.com/office/drawing/2014/main" id="{A122EE73-CB20-4119-A314-C4497344DF53}"/>
              </a:ext>
            </a:extLst>
          </p:cNvPr>
          <p:cNvSpPr>
            <a:spLocks noGrp="1"/>
          </p:cNvSpPr>
          <p:nvPr>
            <p:ph sz="half" idx="13"/>
          </p:nvPr>
        </p:nvSpPr>
        <p:spPr>
          <a:xfrm>
            <a:off x="3380510" y="1798608"/>
            <a:ext cx="5403272" cy="3840191"/>
          </a:xfrm>
        </p:spPr>
        <p:txBody>
          <a:bodyPr>
            <a:normAutofit fontScale="77500" lnSpcReduction="20000"/>
          </a:bodyPr>
          <a:lstStyle/>
          <a:p>
            <a:pPr>
              <a:lnSpc>
                <a:spcPct val="170000"/>
              </a:lnSpc>
            </a:pPr>
            <a:r>
              <a:rPr lang="en-US" dirty="0"/>
              <a:t>Teaching Touch -Encourage those who are blind to become active explorers and readers of tactile graphics</a:t>
            </a:r>
          </a:p>
          <a:p>
            <a:pPr>
              <a:lnSpc>
                <a:spcPct val="170000"/>
              </a:lnSpc>
            </a:pPr>
            <a:r>
              <a:rPr lang="en-US" dirty="0"/>
              <a:t>Finger Walks - Tactile patterns to develop the sense of touch, clear and settle the mind, and experience calming, rhythmic movements</a:t>
            </a:r>
          </a:p>
        </p:txBody>
      </p:sp>
      <p:pic>
        <p:nvPicPr>
          <p:cNvPr id="6" name="Content Placeholder 5" descr="front cover of the Finger Walks book">
            <a:extLst>
              <a:ext uri="{FF2B5EF4-FFF2-40B4-BE49-F238E27FC236}">
                <a16:creationId xmlns:a16="http://schemas.microsoft.com/office/drawing/2014/main" id="{A352240B-335F-48A5-BC2E-5115E61665CD}"/>
              </a:ext>
            </a:extLst>
          </p:cNvPr>
          <p:cNvPicPr>
            <a:picLocks noGrp="1" noChangeAspect="1"/>
          </p:cNvPicPr>
          <p:nvPr>
            <p:ph sz="half" idx="14"/>
          </p:nvPr>
        </p:nvPicPr>
        <p:blipFill>
          <a:blip r:embed="rId4"/>
          <a:stretch>
            <a:fillRect/>
          </a:stretch>
        </p:blipFill>
        <p:spPr>
          <a:xfrm>
            <a:off x="9319823" y="1797079"/>
            <a:ext cx="2624309" cy="3397164"/>
          </a:xfrm>
          <a:noFill/>
        </p:spPr>
      </p:pic>
    </p:spTree>
    <p:extLst>
      <p:ext uri="{BB962C8B-B14F-4D97-AF65-F5344CB8AC3E}">
        <p14:creationId xmlns:p14="http://schemas.microsoft.com/office/powerpoint/2010/main" val="274074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5785-29EB-4837-9BD6-3FB4BF403491}"/>
              </a:ext>
            </a:extLst>
          </p:cNvPr>
          <p:cNvSpPr>
            <a:spLocks noGrp="1"/>
          </p:cNvSpPr>
          <p:nvPr>
            <p:ph type="title"/>
          </p:nvPr>
        </p:nvSpPr>
        <p:spPr>
          <a:xfrm>
            <a:off x="838200" y="365125"/>
            <a:ext cx="10515600" cy="1325563"/>
          </a:xfrm>
        </p:spPr>
        <p:txBody>
          <a:bodyPr anchor="ctr">
            <a:normAutofit/>
          </a:bodyPr>
          <a:lstStyle/>
          <a:p>
            <a:r>
              <a:rPr lang="en-US" dirty="0"/>
              <a:t>Access to Drawing</a:t>
            </a:r>
          </a:p>
        </p:txBody>
      </p:sp>
      <p:pic>
        <p:nvPicPr>
          <p:cNvPr id="6" name="Content Placeholder 5" descr="a person drawing a plus on the TactileDoodle">
            <a:extLst>
              <a:ext uri="{FF2B5EF4-FFF2-40B4-BE49-F238E27FC236}">
                <a16:creationId xmlns:a16="http://schemas.microsoft.com/office/drawing/2014/main" id="{B89EF813-ACA2-4379-AEE9-FCB9C1FFA701}"/>
              </a:ext>
            </a:extLst>
          </p:cNvPr>
          <p:cNvPicPr>
            <a:picLocks noGrp="1" noChangeAspect="1"/>
          </p:cNvPicPr>
          <p:nvPr>
            <p:ph sz="half" idx="2"/>
          </p:nvPr>
        </p:nvPicPr>
        <p:blipFill>
          <a:blip r:embed="rId3"/>
          <a:stretch>
            <a:fillRect/>
          </a:stretch>
        </p:blipFill>
        <p:spPr>
          <a:xfrm>
            <a:off x="118987" y="1558793"/>
            <a:ext cx="4102492" cy="3803168"/>
          </a:xfrm>
          <a:noFill/>
        </p:spPr>
      </p:pic>
      <p:sp>
        <p:nvSpPr>
          <p:cNvPr id="3" name="Content Placeholder 2">
            <a:extLst>
              <a:ext uri="{FF2B5EF4-FFF2-40B4-BE49-F238E27FC236}">
                <a16:creationId xmlns:a16="http://schemas.microsoft.com/office/drawing/2014/main" id="{A122EE73-CB20-4119-A314-C4497344DF53}"/>
              </a:ext>
            </a:extLst>
          </p:cNvPr>
          <p:cNvSpPr>
            <a:spLocks noGrp="1"/>
          </p:cNvSpPr>
          <p:nvPr>
            <p:ph sz="half" idx="13"/>
          </p:nvPr>
        </p:nvSpPr>
        <p:spPr>
          <a:xfrm>
            <a:off x="4587243" y="1852570"/>
            <a:ext cx="3383280" cy="3397164"/>
          </a:xfrm>
        </p:spPr>
        <p:txBody>
          <a:bodyPr>
            <a:normAutofit/>
          </a:bodyPr>
          <a:lstStyle/>
          <a:p>
            <a:pPr>
              <a:lnSpc>
                <a:spcPct val="150000"/>
              </a:lnSpc>
            </a:pPr>
            <a:r>
              <a:rPr lang="en-US" dirty="0" err="1"/>
              <a:t>TactileDoodle</a:t>
            </a:r>
            <a:endParaRPr lang="en-US" dirty="0"/>
          </a:p>
          <a:p>
            <a:pPr>
              <a:lnSpc>
                <a:spcPct val="150000"/>
              </a:lnSpc>
            </a:pPr>
            <a:r>
              <a:rPr lang="en-US" dirty="0"/>
              <a:t>Draftsman</a:t>
            </a:r>
          </a:p>
        </p:txBody>
      </p:sp>
      <p:pic>
        <p:nvPicPr>
          <p:cNvPr id="8" name="Content Placeholder 7" descr="a person drawing with a circular stencil on a Draftsman">
            <a:extLst>
              <a:ext uri="{FF2B5EF4-FFF2-40B4-BE49-F238E27FC236}">
                <a16:creationId xmlns:a16="http://schemas.microsoft.com/office/drawing/2014/main" id="{812E7DA2-3435-4560-AB04-FB0292B3D8B5}"/>
              </a:ext>
            </a:extLst>
          </p:cNvPr>
          <p:cNvPicPr>
            <a:picLocks noGrp="1" noChangeAspect="1"/>
          </p:cNvPicPr>
          <p:nvPr>
            <p:ph sz="half" idx="14"/>
          </p:nvPr>
        </p:nvPicPr>
        <p:blipFill>
          <a:blip r:embed="rId4"/>
          <a:stretch>
            <a:fillRect/>
          </a:stretch>
        </p:blipFill>
        <p:spPr>
          <a:xfrm>
            <a:off x="7399565" y="1798610"/>
            <a:ext cx="4673446" cy="3505084"/>
          </a:xfrm>
        </p:spPr>
      </p:pic>
    </p:spTree>
    <p:extLst>
      <p:ext uri="{BB962C8B-B14F-4D97-AF65-F5344CB8AC3E}">
        <p14:creationId xmlns:p14="http://schemas.microsoft.com/office/powerpoint/2010/main" val="291670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5785-29EB-4837-9BD6-3FB4BF403491}"/>
              </a:ext>
            </a:extLst>
          </p:cNvPr>
          <p:cNvSpPr>
            <a:spLocks noGrp="1"/>
          </p:cNvSpPr>
          <p:nvPr>
            <p:ph type="title"/>
          </p:nvPr>
        </p:nvSpPr>
        <p:spPr/>
        <p:txBody>
          <a:bodyPr/>
          <a:lstStyle/>
          <a:p>
            <a:r>
              <a:rPr lang="en-US" dirty="0"/>
              <a:t>Access to Music</a:t>
            </a:r>
          </a:p>
        </p:txBody>
      </p:sp>
      <p:sp>
        <p:nvSpPr>
          <p:cNvPr id="3" name="Content Placeholder 2">
            <a:extLst>
              <a:ext uri="{FF2B5EF4-FFF2-40B4-BE49-F238E27FC236}">
                <a16:creationId xmlns:a16="http://schemas.microsoft.com/office/drawing/2014/main" id="{A122EE73-CB20-4119-A314-C4497344DF53}"/>
              </a:ext>
            </a:extLst>
          </p:cNvPr>
          <p:cNvSpPr>
            <a:spLocks noGrp="1"/>
          </p:cNvSpPr>
          <p:nvPr>
            <p:ph sz="half" idx="1"/>
          </p:nvPr>
        </p:nvSpPr>
        <p:spPr/>
        <p:txBody>
          <a:bodyPr>
            <a:normAutofit fontScale="85000" lnSpcReduction="10000"/>
          </a:bodyPr>
          <a:lstStyle/>
          <a:p>
            <a:pPr>
              <a:lnSpc>
                <a:spcPct val="150000"/>
              </a:lnSpc>
            </a:pPr>
            <a:r>
              <a:rPr lang="en-US" dirty="0"/>
              <a:t>Feel the Beat</a:t>
            </a:r>
          </a:p>
          <a:p>
            <a:pPr lvl="1">
              <a:lnSpc>
                <a:spcPct val="150000"/>
              </a:lnSpc>
            </a:pPr>
            <a:r>
              <a:rPr lang="en-US" dirty="0"/>
              <a:t>By beginning with some already-familiar tunes, your students will have some early successes on which to build</a:t>
            </a:r>
          </a:p>
          <a:p>
            <a:pPr lvl="1">
              <a:lnSpc>
                <a:spcPct val="150000"/>
              </a:lnSpc>
            </a:pPr>
            <a:r>
              <a:rPr lang="en-US" dirty="0"/>
              <a:t>Lessons focus on reading measures, playing measures, and memorizing measures</a:t>
            </a:r>
          </a:p>
        </p:txBody>
      </p:sp>
      <p:pic>
        <p:nvPicPr>
          <p:cNvPr id="6" name="Content Placeholder 5" descr="Front cover of Feel the Beat">
            <a:extLst>
              <a:ext uri="{FF2B5EF4-FFF2-40B4-BE49-F238E27FC236}">
                <a16:creationId xmlns:a16="http://schemas.microsoft.com/office/drawing/2014/main" id="{0954EBAB-9725-4B31-8428-D71D2B114E97}"/>
              </a:ext>
            </a:extLst>
          </p:cNvPr>
          <p:cNvPicPr>
            <a:picLocks noGrp="1" noChangeAspect="1"/>
          </p:cNvPicPr>
          <p:nvPr>
            <p:ph sz="half" idx="2"/>
          </p:nvPr>
        </p:nvPicPr>
        <p:blipFill>
          <a:blip r:embed="rId3"/>
          <a:stretch>
            <a:fillRect/>
          </a:stretch>
        </p:blipFill>
        <p:spPr>
          <a:xfrm>
            <a:off x="6997390" y="1825625"/>
            <a:ext cx="3531219" cy="3378200"/>
          </a:xfrm>
        </p:spPr>
      </p:pic>
    </p:spTree>
    <p:extLst>
      <p:ext uri="{BB962C8B-B14F-4D97-AF65-F5344CB8AC3E}">
        <p14:creationId xmlns:p14="http://schemas.microsoft.com/office/powerpoint/2010/main" val="2887526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B8A1-92D7-407C-8324-78172D48203D}"/>
              </a:ext>
            </a:extLst>
          </p:cNvPr>
          <p:cNvSpPr>
            <a:spLocks noGrp="1"/>
          </p:cNvSpPr>
          <p:nvPr>
            <p:ph type="title"/>
          </p:nvPr>
        </p:nvSpPr>
        <p:spPr/>
        <p:txBody>
          <a:bodyPr/>
          <a:lstStyle/>
          <a:p>
            <a:r>
              <a:rPr lang="en-US" dirty="0"/>
              <a:t>Labeling</a:t>
            </a:r>
          </a:p>
        </p:txBody>
      </p:sp>
      <p:sp>
        <p:nvSpPr>
          <p:cNvPr id="3" name="Content Placeholder 2">
            <a:extLst>
              <a:ext uri="{FF2B5EF4-FFF2-40B4-BE49-F238E27FC236}">
                <a16:creationId xmlns:a16="http://schemas.microsoft.com/office/drawing/2014/main" id="{72B2315D-4C85-46EA-823E-81A888CB9DBE}"/>
              </a:ext>
            </a:extLst>
          </p:cNvPr>
          <p:cNvSpPr>
            <a:spLocks noGrp="1"/>
          </p:cNvSpPr>
          <p:nvPr>
            <p:ph sz="half" idx="1"/>
          </p:nvPr>
        </p:nvSpPr>
        <p:spPr/>
        <p:txBody>
          <a:bodyPr/>
          <a:lstStyle/>
          <a:p>
            <a:r>
              <a:rPr lang="en-US" dirty="0"/>
              <a:t>Household appliances</a:t>
            </a:r>
          </a:p>
          <a:p>
            <a:r>
              <a:rPr lang="en-US" dirty="0"/>
              <a:t>Canned goods</a:t>
            </a:r>
          </a:p>
          <a:p>
            <a:r>
              <a:rPr lang="en-US" dirty="0"/>
              <a:t>Greeting cards</a:t>
            </a:r>
          </a:p>
          <a:p>
            <a:r>
              <a:rPr lang="en-US" dirty="0"/>
              <a:t>Books</a:t>
            </a:r>
          </a:p>
          <a:p>
            <a:r>
              <a:rPr lang="en-US" dirty="0"/>
              <a:t>CDs</a:t>
            </a:r>
          </a:p>
          <a:p>
            <a:r>
              <a:rPr lang="en-US" dirty="0"/>
              <a:t>Folders</a:t>
            </a:r>
          </a:p>
        </p:txBody>
      </p:sp>
      <p:pic>
        <p:nvPicPr>
          <p:cNvPr id="6" name="Content Placeholder 5" descr="front cover of the Braillable Labels and Sheets">
            <a:extLst>
              <a:ext uri="{FF2B5EF4-FFF2-40B4-BE49-F238E27FC236}">
                <a16:creationId xmlns:a16="http://schemas.microsoft.com/office/drawing/2014/main" id="{8809D99C-62D0-4923-AE23-A7250A0EA1D0}"/>
              </a:ext>
            </a:extLst>
          </p:cNvPr>
          <p:cNvPicPr>
            <a:picLocks noGrp="1" noChangeAspect="1"/>
          </p:cNvPicPr>
          <p:nvPr>
            <p:ph sz="half" idx="2"/>
          </p:nvPr>
        </p:nvPicPr>
        <p:blipFill>
          <a:blip r:embed="rId3"/>
          <a:stretch>
            <a:fillRect/>
          </a:stretch>
        </p:blipFill>
        <p:spPr>
          <a:xfrm>
            <a:off x="6974184" y="746358"/>
            <a:ext cx="3537288" cy="4575175"/>
          </a:xfrm>
        </p:spPr>
      </p:pic>
    </p:spTree>
    <p:extLst>
      <p:ext uri="{BB962C8B-B14F-4D97-AF65-F5344CB8AC3E}">
        <p14:creationId xmlns:p14="http://schemas.microsoft.com/office/powerpoint/2010/main" val="145936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1F8B-3A08-45AD-98AF-C39CD75BB870}"/>
              </a:ext>
            </a:extLst>
          </p:cNvPr>
          <p:cNvSpPr>
            <a:spLocks noGrp="1"/>
          </p:cNvSpPr>
          <p:nvPr>
            <p:ph type="title"/>
          </p:nvPr>
        </p:nvSpPr>
        <p:spPr>
          <a:xfrm>
            <a:off x="838200" y="228917"/>
            <a:ext cx="10515600" cy="1325563"/>
          </a:xfrm>
        </p:spPr>
        <p:txBody>
          <a:bodyPr/>
          <a:lstStyle/>
          <a:p>
            <a:r>
              <a:rPr lang="en-US" dirty="0">
                <a:latin typeface="Bebas Neue"/>
              </a:rPr>
              <a:t>Learning Objectives</a:t>
            </a:r>
            <a:endParaRPr lang="en-US" dirty="0"/>
          </a:p>
        </p:txBody>
      </p:sp>
      <p:sp>
        <p:nvSpPr>
          <p:cNvPr id="3" name="Content Placeholder 2">
            <a:extLst>
              <a:ext uri="{FF2B5EF4-FFF2-40B4-BE49-F238E27FC236}">
                <a16:creationId xmlns:a16="http://schemas.microsoft.com/office/drawing/2014/main" id="{E0A4EAC4-CF75-4C5A-8394-DC82014BC3BA}"/>
              </a:ext>
            </a:extLst>
          </p:cNvPr>
          <p:cNvSpPr>
            <a:spLocks noGrp="1"/>
          </p:cNvSpPr>
          <p:nvPr>
            <p:ph idx="1"/>
          </p:nvPr>
        </p:nvSpPr>
        <p:spPr>
          <a:xfrm>
            <a:off x="838200" y="1554480"/>
            <a:ext cx="10515600" cy="4187951"/>
          </a:xfrm>
        </p:spPr>
        <p:txBody>
          <a:bodyPr vert="horz" lIns="91440" tIns="45720" rIns="91440" bIns="45720" rtlCol="0" anchor="t">
            <a:normAutofit fontScale="92500" lnSpcReduction="20000"/>
          </a:bodyPr>
          <a:lstStyle/>
          <a:p>
            <a:pPr>
              <a:lnSpc>
                <a:spcPct val="160000"/>
              </a:lnSpc>
            </a:pPr>
            <a:r>
              <a:rPr lang="en-US" b="0" dirty="0">
                <a:latin typeface="Avenir Next Demi Bold" panose="020B0503020202020204"/>
                <a:cs typeface="Arial"/>
              </a:rPr>
              <a:t>Analyze the Act to Promote the Education of the Blind, Ex Officio Trustees, and Federal Quota Funds and explain their importance.</a:t>
            </a:r>
            <a:endParaRPr lang="en-US" dirty="0">
              <a:latin typeface="Avenir Next Demi Bold" panose="020B0503020202020204"/>
              <a:cs typeface="Arial"/>
            </a:endParaRPr>
          </a:p>
          <a:p>
            <a:pPr>
              <a:lnSpc>
                <a:spcPct val="160000"/>
              </a:lnSpc>
            </a:pPr>
            <a:r>
              <a:rPr lang="en-US" b="0" dirty="0">
                <a:latin typeface="Avenir Next Demi Bold" panose="020B0503020202020204"/>
              </a:rPr>
              <a:t>Examine the history, including present day, of APH’s books and apparatus available to modify core curriculum as well as address the expanded core curriculum for the education of someone with a visual impairment.  </a:t>
            </a:r>
          </a:p>
          <a:p>
            <a:pPr>
              <a:lnSpc>
                <a:spcPct val="160000"/>
              </a:lnSpc>
            </a:pPr>
            <a:r>
              <a:rPr lang="en-US" b="0" dirty="0">
                <a:latin typeface="Avenir Next Demi Bold" panose="020B0503020202020204"/>
                <a:cs typeface="Arial"/>
              </a:rPr>
              <a:t>Differentiate the audience and usability of the various training opportunities offered by APH.</a:t>
            </a:r>
            <a:endParaRPr lang="en-US" dirty="0">
              <a:latin typeface="Avenir Next Demi Bold" panose="020B0503020202020204"/>
              <a:cs typeface="Arial"/>
            </a:endParaRPr>
          </a:p>
        </p:txBody>
      </p:sp>
    </p:spTree>
    <p:extLst>
      <p:ext uri="{BB962C8B-B14F-4D97-AF65-F5344CB8AC3E}">
        <p14:creationId xmlns:p14="http://schemas.microsoft.com/office/powerpoint/2010/main" val="2439669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475E-66C0-4EAA-A928-3AF009B55DE7}"/>
              </a:ext>
            </a:extLst>
          </p:cNvPr>
          <p:cNvSpPr>
            <a:spLocks noGrp="1"/>
          </p:cNvSpPr>
          <p:nvPr>
            <p:ph type="title"/>
          </p:nvPr>
        </p:nvSpPr>
        <p:spPr/>
        <p:txBody>
          <a:bodyPr/>
          <a:lstStyle/>
          <a:p>
            <a:r>
              <a:rPr lang="en-US" dirty="0"/>
              <a:t>Tactile Clothing Tape</a:t>
            </a:r>
          </a:p>
        </p:txBody>
      </p:sp>
      <p:pic>
        <p:nvPicPr>
          <p:cNvPr id="6" name="Content Placeholder 5" descr="materials in the tactile clothing tape product">
            <a:extLst>
              <a:ext uri="{FF2B5EF4-FFF2-40B4-BE49-F238E27FC236}">
                <a16:creationId xmlns:a16="http://schemas.microsoft.com/office/drawing/2014/main" id="{B6B9675E-7580-4580-A691-CD3DE339105D}"/>
              </a:ext>
            </a:extLst>
          </p:cNvPr>
          <p:cNvPicPr>
            <a:picLocks noGrp="1" noChangeAspect="1"/>
          </p:cNvPicPr>
          <p:nvPr>
            <p:ph sz="half" idx="1"/>
          </p:nvPr>
        </p:nvPicPr>
        <p:blipFill>
          <a:blip r:embed="rId3"/>
          <a:stretch>
            <a:fillRect/>
          </a:stretch>
        </p:blipFill>
        <p:spPr>
          <a:xfrm>
            <a:off x="2179358" y="1825625"/>
            <a:ext cx="2499284" cy="3378200"/>
          </a:xfrm>
        </p:spPr>
      </p:pic>
      <p:sp>
        <p:nvSpPr>
          <p:cNvPr id="4" name="Content Placeholder 3">
            <a:extLst>
              <a:ext uri="{FF2B5EF4-FFF2-40B4-BE49-F238E27FC236}">
                <a16:creationId xmlns:a16="http://schemas.microsoft.com/office/drawing/2014/main" id="{697BE3EF-2134-4652-B6C5-AEB6AA0FE0F4}"/>
              </a:ext>
            </a:extLst>
          </p:cNvPr>
          <p:cNvSpPr>
            <a:spLocks noGrp="1"/>
          </p:cNvSpPr>
          <p:nvPr>
            <p:ph sz="half" idx="2"/>
          </p:nvPr>
        </p:nvSpPr>
        <p:spPr/>
        <p:txBody>
          <a:bodyPr/>
          <a:lstStyle/>
          <a:p>
            <a:pPr>
              <a:lnSpc>
                <a:spcPct val="150000"/>
              </a:lnSpc>
            </a:pPr>
            <a:r>
              <a:rPr lang="en-US" dirty="0"/>
              <a:t>Create labels for color, laundry instructions, or other information about clothing – stays attached through washing, drying, and ironing</a:t>
            </a:r>
          </a:p>
        </p:txBody>
      </p:sp>
    </p:spTree>
    <p:extLst>
      <p:ext uri="{BB962C8B-B14F-4D97-AF65-F5344CB8AC3E}">
        <p14:creationId xmlns:p14="http://schemas.microsoft.com/office/powerpoint/2010/main" val="1653269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BA7-7410-4858-9B47-14D6F2160786}"/>
              </a:ext>
            </a:extLst>
          </p:cNvPr>
          <p:cNvSpPr>
            <a:spLocks noGrp="1"/>
          </p:cNvSpPr>
          <p:nvPr>
            <p:ph type="title"/>
          </p:nvPr>
        </p:nvSpPr>
        <p:spPr/>
        <p:txBody>
          <a:bodyPr/>
          <a:lstStyle/>
          <a:p>
            <a:r>
              <a:rPr lang="en-US" dirty="0"/>
              <a:t>Access to the Workplace</a:t>
            </a:r>
          </a:p>
        </p:txBody>
      </p:sp>
      <p:sp>
        <p:nvSpPr>
          <p:cNvPr id="3" name="Text Placeholder 2">
            <a:extLst>
              <a:ext uri="{FF2B5EF4-FFF2-40B4-BE49-F238E27FC236}">
                <a16:creationId xmlns:a16="http://schemas.microsoft.com/office/drawing/2014/main" id="{9C558F10-3FBD-4CDE-AAC3-72F1E46D04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599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AFCC-7FF2-4C8E-90E8-9BEAD65D15F2}"/>
              </a:ext>
            </a:extLst>
          </p:cNvPr>
          <p:cNvSpPr>
            <a:spLocks noGrp="1"/>
          </p:cNvSpPr>
          <p:nvPr>
            <p:ph type="title"/>
          </p:nvPr>
        </p:nvSpPr>
        <p:spPr/>
        <p:txBody>
          <a:bodyPr/>
          <a:lstStyle/>
          <a:p>
            <a:r>
              <a:rPr lang="en-US" dirty="0"/>
              <a:t>Signature Guide</a:t>
            </a:r>
          </a:p>
        </p:txBody>
      </p:sp>
      <p:sp>
        <p:nvSpPr>
          <p:cNvPr id="3" name="Content Placeholder 2">
            <a:extLst>
              <a:ext uri="{FF2B5EF4-FFF2-40B4-BE49-F238E27FC236}">
                <a16:creationId xmlns:a16="http://schemas.microsoft.com/office/drawing/2014/main" id="{6018487A-BA3B-4966-ABF5-4AF047421EC5}"/>
              </a:ext>
            </a:extLst>
          </p:cNvPr>
          <p:cNvSpPr>
            <a:spLocks noGrp="1"/>
          </p:cNvSpPr>
          <p:nvPr>
            <p:ph sz="half" idx="1"/>
          </p:nvPr>
        </p:nvSpPr>
        <p:spPr/>
        <p:txBody>
          <a:bodyPr/>
          <a:lstStyle/>
          <a:p>
            <a:pPr>
              <a:lnSpc>
                <a:spcPct val="150000"/>
              </a:lnSpc>
            </a:pPr>
            <a:r>
              <a:rPr lang="en-US" dirty="0"/>
              <a:t>An elastic or flexible baseline material that allows you to make letters that descend below the writing line, such as “g” or “y.” </a:t>
            </a:r>
          </a:p>
        </p:txBody>
      </p:sp>
      <p:pic>
        <p:nvPicPr>
          <p:cNvPr id="6" name="Content Placeholder 5" descr="metal signature guide">
            <a:extLst>
              <a:ext uri="{FF2B5EF4-FFF2-40B4-BE49-F238E27FC236}">
                <a16:creationId xmlns:a16="http://schemas.microsoft.com/office/drawing/2014/main" id="{6C4D7A9D-62D4-4F74-B7E3-479135B61941}"/>
              </a:ext>
            </a:extLst>
          </p:cNvPr>
          <p:cNvPicPr>
            <a:picLocks noGrp="1" noChangeAspect="1"/>
          </p:cNvPicPr>
          <p:nvPr>
            <p:ph sz="half" idx="2"/>
          </p:nvPr>
        </p:nvPicPr>
        <p:blipFill>
          <a:blip r:embed="rId3"/>
          <a:stretch>
            <a:fillRect/>
          </a:stretch>
        </p:blipFill>
        <p:spPr>
          <a:xfrm>
            <a:off x="6510867" y="1825625"/>
            <a:ext cx="4504266" cy="3378200"/>
          </a:xfrm>
        </p:spPr>
      </p:pic>
    </p:spTree>
    <p:extLst>
      <p:ext uri="{BB962C8B-B14F-4D97-AF65-F5344CB8AC3E}">
        <p14:creationId xmlns:p14="http://schemas.microsoft.com/office/powerpoint/2010/main" val="4023113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AFCC-7FF2-4C8E-90E8-9BEAD65D15F2}"/>
              </a:ext>
            </a:extLst>
          </p:cNvPr>
          <p:cNvSpPr>
            <a:spLocks noGrp="1"/>
          </p:cNvSpPr>
          <p:nvPr>
            <p:ph type="title"/>
          </p:nvPr>
        </p:nvSpPr>
        <p:spPr/>
        <p:txBody>
          <a:bodyPr/>
          <a:lstStyle/>
          <a:p>
            <a:r>
              <a:rPr lang="en-US" dirty="0"/>
              <a:t>JAWS</a:t>
            </a:r>
          </a:p>
        </p:txBody>
      </p:sp>
      <p:pic>
        <p:nvPicPr>
          <p:cNvPr id="7" name="Content Placeholder 6" descr="JAWS logo on a computer screen with the product box next to it">
            <a:extLst>
              <a:ext uri="{FF2B5EF4-FFF2-40B4-BE49-F238E27FC236}">
                <a16:creationId xmlns:a16="http://schemas.microsoft.com/office/drawing/2014/main" id="{347C3AAF-3869-45A7-8D08-B7A12B0E305E}"/>
              </a:ext>
            </a:extLst>
          </p:cNvPr>
          <p:cNvPicPr>
            <a:picLocks noGrp="1" noChangeAspect="1"/>
          </p:cNvPicPr>
          <p:nvPr>
            <p:ph sz="half" idx="1"/>
          </p:nvPr>
        </p:nvPicPr>
        <p:blipFill>
          <a:blip r:embed="rId3"/>
          <a:stretch>
            <a:fillRect/>
          </a:stretch>
        </p:blipFill>
        <p:spPr>
          <a:xfrm>
            <a:off x="1739900" y="1825625"/>
            <a:ext cx="3378200" cy="3378200"/>
          </a:xfrm>
        </p:spPr>
      </p:pic>
      <p:sp>
        <p:nvSpPr>
          <p:cNvPr id="5" name="Content Placeholder 4">
            <a:extLst>
              <a:ext uri="{FF2B5EF4-FFF2-40B4-BE49-F238E27FC236}">
                <a16:creationId xmlns:a16="http://schemas.microsoft.com/office/drawing/2014/main" id="{8F876C67-4392-4167-9579-FF7A737B5002}"/>
              </a:ext>
            </a:extLst>
          </p:cNvPr>
          <p:cNvSpPr>
            <a:spLocks noGrp="1"/>
          </p:cNvSpPr>
          <p:nvPr>
            <p:ph sz="half" idx="2"/>
          </p:nvPr>
        </p:nvSpPr>
        <p:spPr>
          <a:xfrm>
            <a:off x="5827427" y="1098029"/>
            <a:ext cx="6019800" cy="4661941"/>
          </a:xfrm>
        </p:spPr>
        <p:txBody>
          <a:bodyPr>
            <a:normAutofit fontScale="92500" lnSpcReduction="10000"/>
          </a:bodyPr>
          <a:lstStyle/>
          <a:p>
            <a:pPr>
              <a:lnSpc>
                <a:spcPct val="170000"/>
              </a:lnSpc>
            </a:pPr>
            <a:r>
              <a:rPr lang="en-US" sz="2400" dirty="0"/>
              <a:t>Read documents, emails, websites and apps</a:t>
            </a:r>
          </a:p>
          <a:p>
            <a:pPr>
              <a:lnSpc>
                <a:spcPct val="170000"/>
              </a:lnSpc>
            </a:pPr>
            <a:r>
              <a:rPr lang="en-US" sz="2400" dirty="0"/>
              <a:t>Easily navigate with your mouse</a:t>
            </a:r>
          </a:p>
          <a:p>
            <a:pPr>
              <a:lnSpc>
                <a:spcPct val="170000"/>
              </a:lnSpc>
            </a:pPr>
            <a:r>
              <a:rPr lang="en-US" sz="2400" dirty="0"/>
              <a:t>Scan and read all documents, including PDF</a:t>
            </a:r>
          </a:p>
          <a:p>
            <a:pPr>
              <a:lnSpc>
                <a:spcPct val="170000"/>
              </a:lnSpc>
            </a:pPr>
            <a:r>
              <a:rPr lang="en-US" sz="2400" dirty="0"/>
              <a:t>Fill out webforms with ease</a:t>
            </a:r>
          </a:p>
          <a:p>
            <a:pPr>
              <a:lnSpc>
                <a:spcPct val="170000"/>
              </a:lnSpc>
            </a:pPr>
            <a:r>
              <a:rPr lang="en-US" sz="2400" dirty="0"/>
              <a:t>Easy to use with Daisy formatted basic training</a:t>
            </a:r>
          </a:p>
          <a:p>
            <a:pPr>
              <a:lnSpc>
                <a:spcPct val="170000"/>
              </a:lnSpc>
            </a:pPr>
            <a:r>
              <a:rPr lang="en-US" sz="2400" dirty="0"/>
              <a:t>Save time with Skim Reading and Text Analyzer</a:t>
            </a:r>
          </a:p>
          <a:p>
            <a:pPr>
              <a:lnSpc>
                <a:spcPct val="170000"/>
              </a:lnSpc>
            </a:pPr>
            <a:r>
              <a:rPr lang="en-US" sz="2400" dirty="0"/>
              <a:t>Surf the net with web browsing keystrokes</a:t>
            </a:r>
          </a:p>
        </p:txBody>
      </p:sp>
    </p:spTree>
    <p:extLst>
      <p:ext uri="{BB962C8B-B14F-4D97-AF65-F5344CB8AC3E}">
        <p14:creationId xmlns:p14="http://schemas.microsoft.com/office/powerpoint/2010/main" val="2624028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AFCC-7FF2-4C8E-90E8-9BEAD65D15F2}"/>
              </a:ext>
            </a:extLst>
          </p:cNvPr>
          <p:cNvSpPr>
            <a:spLocks noGrp="1"/>
          </p:cNvSpPr>
          <p:nvPr>
            <p:ph type="title"/>
          </p:nvPr>
        </p:nvSpPr>
        <p:spPr/>
        <p:txBody>
          <a:bodyPr/>
          <a:lstStyle/>
          <a:p>
            <a:r>
              <a:rPr lang="en-US" dirty="0"/>
              <a:t>Mantis Q40</a:t>
            </a:r>
          </a:p>
        </p:txBody>
      </p:sp>
      <p:sp>
        <p:nvSpPr>
          <p:cNvPr id="3" name="Content Placeholder 2">
            <a:extLst>
              <a:ext uri="{FF2B5EF4-FFF2-40B4-BE49-F238E27FC236}">
                <a16:creationId xmlns:a16="http://schemas.microsoft.com/office/drawing/2014/main" id="{6018487A-BA3B-4966-ABF5-4AF047421EC5}"/>
              </a:ext>
            </a:extLst>
          </p:cNvPr>
          <p:cNvSpPr>
            <a:spLocks noGrp="1"/>
          </p:cNvSpPr>
          <p:nvPr>
            <p:ph sz="half" idx="1"/>
          </p:nvPr>
        </p:nvSpPr>
        <p:spPr/>
        <p:txBody>
          <a:bodyPr>
            <a:normAutofit fontScale="77500" lnSpcReduction="20000"/>
          </a:bodyPr>
          <a:lstStyle/>
          <a:p>
            <a:pPr>
              <a:lnSpc>
                <a:spcPct val="150000"/>
              </a:lnSpc>
            </a:pPr>
            <a:r>
              <a:rPr lang="en-US" dirty="0"/>
              <a:t>40-cell refreshable braille display</a:t>
            </a:r>
          </a:p>
          <a:p>
            <a:pPr>
              <a:lnSpc>
                <a:spcPct val="150000"/>
              </a:lnSpc>
            </a:pPr>
            <a:r>
              <a:rPr lang="en-US" dirty="0"/>
              <a:t>QWERTY keyboard</a:t>
            </a:r>
          </a:p>
          <a:p>
            <a:pPr>
              <a:lnSpc>
                <a:spcPct val="150000"/>
              </a:lnSpc>
            </a:pPr>
            <a:r>
              <a:rPr lang="en-US" dirty="0"/>
              <a:t>Connect 5 devices at once</a:t>
            </a:r>
          </a:p>
          <a:p>
            <a:pPr>
              <a:lnSpc>
                <a:spcPct val="150000"/>
              </a:lnSpc>
            </a:pPr>
            <a:r>
              <a:rPr lang="en-US" dirty="0"/>
              <a:t>15-hour battery</a:t>
            </a:r>
          </a:p>
          <a:p>
            <a:pPr>
              <a:lnSpc>
                <a:spcPct val="150000"/>
              </a:lnSpc>
            </a:pPr>
            <a:r>
              <a:rPr lang="en-US" dirty="0"/>
              <a:t>USB and SD storage ports</a:t>
            </a:r>
          </a:p>
          <a:p>
            <a:pPr>
              <a:lnSpc>
                <a:spcPct val="150000"/>
              </a:lnSpc>
            </a:pPr>
            <a:r>
              <a:rPr lang="en-US" dirty="0"/>
              <a:t>Exam mode capable</a:t>
            </a:r>
          </a:p>
          <a:p>
            <a:endParaRPr lang="en-US" dirty="0"/>
          </a:p>
        </p:txBody>
      </p:sp>
      <p:pic>
        <p:nvPicPr>
          <p:cNvPr id="6" name="Content Placeholder 5" descr="A person sitting at a desk with his hands on a Mantis Q40">
            <a:extLst>
              <a:ext uri="{FF2B5EF4-FFF2-40B4-BE49-F238E27FC236}">
                <a16:creationId xmlns:a16="http://schemas.microsoft.com/office/drawing/2014/main" id="{BF4EDF03-3B08-4F2B-8F40-81A389F7D526}"/>
              </a:ext>
            </a:extLst>
          </p:cNvPr>
          <p:cNvPicPr>
            <a:picLocks noGrp="1" noChangeAspect="1"/>
          </p:cNvPicPr>
          <p:nvPr>
            <p:ph sz="half" idx="2"/>
          </p:nvPr>
        </p:nvPicPr>
        <p:blipFill>
          <a:blip r:embed="rId3"/>
          <a:stretch>
            <a:fillRect/>
          </a:stretch>
        </p:blipFill>
        <p:spPr>
          <a:xfrm>
            <a:off x="6953250" y="1825625"/>
            <a:ext cx="3619500" cy="3378200"/>
          </a:xfrm>
        </p:spPr>
      </p:pic>
    </p:spTree>
    <p:extLst>
      <p:ext uri="{BB962C8B-B14F-4D97-AF65-F5344CB8AC3E}">
        <p14:creationId xmlns:p14="http://schemas.microsoft.com/office/powerpoint/2010/main" val="2737352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AFCC-7FF2-4C8E-90E8-9BEAD65D15F2}"/>
              </a:ext>
            </a:extLst>
          </p:cNvPr>
          <p:cNvSpPr>
            <a:spLocks noGrp="1"/>
          </p:cNvSpPr>
          <p:nvPr>
            <p:ph type="title"/>
          </p:nvPr>
        </p:nvSpPr>
        <p:spPr/>
        <p:txBody>
          <a:bodyPr/>
          <a:lstStyle/>
          <a:p>
            <a:r>
              <a:rPr lang="en-US" dirty="0"/>
              <a:t>Crossings with No Traffic Control</a:t>
            </a:r>
          </a:p>
        </p:txBody>
      </p:sp>
      <p:pic>
        <p:nvPicPr>
          <p:cNvPr id="7" name="Content Placeholder 6" descr="Front cover of Crossings with No Traffic Control">
            <a:extLst>
              <a:ext uri="{FF2B5EF4-FFF2-40B4-BE49-F238E27FC236}">
                <a16:creationId xmlns:a16="http://schemas.microsoft.com/office/drawing/2014/main" id="{0284182E-F8A8-4AE3-83F6-6E4E278AB8A7}"/>
              </a:ext>
            </a:extLst>
          </p:cNvPr>
          <p:cNvPicPr>
            <a:picLocks noGrp="1" noChangeAspect="1"/>
          </p:cNvPicPr>
          <p:nvPr>
            <p:ph sz="half" idx="1"/>
          </p:nvPr>
        </p:nvPicPr>
        <p:blipFill>
          <a:blip r:embed="rId3"/>
          <a:stretch>
            <a:fillRect/>
          </a:stretch>
        </p:blipFill>
        <p:spPr>
          <a:xfrm>
            <a:off x="1176867" y="1825625"/>
            <a:ext cx="4504266" cy="3378200"/>
          </a:xfrm>
        </p:spPr>
      </p:pic>
      <p:sp>
        <p:nvSpPr>
          <p:cNvPr id="5" name="Content Placeholder 4">
            <a:extLst>
              <a:ext uri="{FF2B5EF4-FFF2-40B4-BE49-F238E27FC236}">
                <a16:creationId xmlns:a16="http://schemas.microsoft.com/office/drawing/2014/main" id="{CCB20C04-9E70-483C-8A7C-732EBB7C1D21}"/>
              </a:ext>
            </a:extLst>
          </p:cNvPr>
          <p:cNvSpPr>
            <a:spLocks noGrp="1"/>
          </p:cNvSpPr>
          <p:nvPr>
            <p:ph sz="half" idx="2"/>
          </p:nvPr>
        </p:nvSpPr>
        <p:spPr/>
        <p:txBody>
          <a:bodyPr>
            <a:normAutofit fontScale="92500" lnSpcReduction="10000"/>
          </a:bodyPr>
          <a:lstStyle/>
          <a:p>
            <a:pPr>
              <a:lnSpc>
                <a:spcPct val="150000"/>
              </a:lnSpc>
            </a:pPr>
            <a:r>
              <a:rPr lang="en-US" dirty="0"/>
              <a:t>Through logical, sequenced teaching approaches, independent travelers who are visually impaired will learn to analyze and navigate uncontrolled street crossings</a:t>
            </a:r>
          </a:p>
        </p:txBody>
      </p:sp>
    </p:spTree>
    <p:extLst>
      <p:ext uri="{BB962C8B-B14F-4D97-AF65-F5344CB8AC3E}">
        <p14:creationId xmlns:p14="http://schemas.microsoft.com/office/powerpoint/2010/main" val="3476183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A431E-FB81-437A-B1D5-E2A3202243A9}"/>
              </a:ext>
            </a:extLst>
          </p:cNvPr>
          <p:cNvSpPr>
            <a:spLocks noGrp="1"/>
          </p:cNvSpPr>
          <p:nvPr>
            <p:ph type="ctrTitle"/>
          </p:nvPr>
        </p:nvSpPr>
        <p:spPr/>
        <p:txBody>
          <a:bodyPr/>
          <a:lstStyle/>
          <a:p>
            <a:r>
              <a:rPr lang="en-US" dirty="0"/>
              <a:t>Spreading the APH Message</a:t>
            </a:r>
          </a:p>
        </p:txBody>
      </p:sp>
      <p:sp>
        <p:nvSpPr>
          <p:cNvPr id="3" name="Subtitle 2">
            <a:extLst>
              <a:ext uri="{FF2B5EF4-FFF2-40B4-BE49-F238E27FC236}">
                <a16:creationId xmlns:a16="http://schemas.microsoft.com/office/drawing/2014/main" id="{65E4CE14-BD13-4A48-BB82-96860CE54394}"/>
              </a:ext>
            </a:extLst>
          </p:cNvPr>
          <p:cNvSpPr>
            <a:spLocks noGrp="1"/>
          </p:cNvSpPr>
          <p:nvPr>
            <p:ph type="subTitle" idx="1"/>
          </p:nvPr>
        </p:nvSpPr>
        <p:spPr/>
        <p:txBody>
          <a:bodyPr/>
          <a:lstStyle/>
          <a:p>
            <a:r>
              <a:rPr lang="en-US" dirty="0"/>
              <a:t>Information and Training for Everyone</a:t>
            </a:r>
          </a:p>
        </p:txBody>
      </p:sp>
    </p:spTree>
    <p:extLst>
      <p:ext uri="{BB962C8B-B14F-4D97-AF65-F5344CB8AC3E}">
        <p14:creationId xmlns:p14="http://schemas.microsoft.com/office/powerpoint/2010/main" val="1867727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6485-48E0-41A4-8BF0-74D8B9EA91B1}"/>
              </a:ext>
            </a:extLst>
          </p:cNvPr>
          <p:cNvSpPr>
            <a:spLocks noGrp="1"/>
          </p:cNvSpPr>
          <p:nvPr>
            <p:ph type="title"/>
          </p:nvPr>
        </p:nvSpPr>
        <p:spPr/>
        <p:txBody>
          <a:bodyPr/>
          <a:lstStyle/>
          <a:p>
            <a:r>
              <a:rPr lang="en-US" dirty="0"/>
              <a:t>APH Staff Providing Education in the 1980s</a:t>
            </a:r>
          </a:p>
        </p:txBody>
      </p:sp>
      <p:sp>
        <p:nvSpPr>
          <p:cNvPr id="3" name="Content Placeholder 2">
            <a:extLst>
              <a:ext uri="{FF2B5EF4-FFF2-40B4-BE49-F238E27FC236}">
                <a16:creationId xmlns:a16="http://schemas.microsoft.com/office/drawing/2014/main" id="{5F07B0E2-9BCA-4500-B89D-872BAA5ADB13}"/>
              </a:ext>
            </a:extLst>
          </p:cNvPr>
          <p:cNvSpPr>
            <a:spLocks noGrp="1"/>
          </p:cNvSpPr>
          <p:nvPr>
            <p:ph idx="1"/>
          </p:nvPr>
        </p:nvSpPr>
        <p:spPr>
          <a:xfrm>
            <a:off x="838200" y="1825624"/>
            <a:ext cx="10515600" cy="3828415"/>
          </a:xfrm>
        </p:spPr>
        <p:txBody>
          <a:bodyPr>
            <a:normAutofit fontScale="92500" lnSpcReduction="20000"/>
          </a:bodyPr>
          <a:lstStyle/>
          <a:p>
            <a:pPr>
              <a:lnSpc>
                <a:spcPct val="150000"/>
              </a:lnSpc>
            </a:pPr>
            <a:r>
              <a:rPr lang="en-US" dirty="0"/>
              <a:t>Newsletter started</a:t>
            </a:r>
          </a:p>
          <a:p>
            <a:pPr>
              <a:lnSpc>
                <a:spcPct val="150000"/>
              </a:lnSpc>
            </a:pPr>
            <a:r>
              <a:rPr lang="en-US" dirty="0"/>
              <a:t>Presented at workshops and exhibits</a:t>
            </a:r>
          </a:p>
          <a:p>
            <a:pPr>
              <a:lnSpc>
                <a:spcPct val="150000"/>
              </a:lnSpc>
            </a:pPr>
            <a:r>
              <a:rPr lang="en-US" dirty="0"/>
              <a:t>Increased presence at national meetings</a:t>
            </a:r>
          </a:p>
          <a:p>
            <a:pPr>
              <a:lnSpc>
                <a:spcPct val="150000"/>
              </a:lnSpc>
            </a:pPr>
            <a:r>
              <a:rPr lang="en-US" dirty="0"/>
              <a:t>Visited university pre-service students or had them visit APH</a:t>
            </a:r>
          </a:p>
          <a:p>
            <a:pPr>
              <a:lnSpc>
                <a:spcPct val="150000"/>
              </a:lnSpc>
            </a:pPr>
            <a:r>
              <a:rPr lang="en-US" dirty="0"/>
              <a:t>Supported publishers and braille organizations</a:t>
            </a:r>
          </a:p>
          <a:p>
            <a:pPr>
              <a:lnSpc>
                <a:spcPct val="150000"/>
              </a:lnSpc>
            </a:pPr>
            <a:r>
              <a:rPr lang="en-US" dirty="0"/>
              <a:t>Summer seminars at APH</a:t>
            </a:r>
          </a:p>
        </p:txBody>
      </p:sp>
    </p:spTree>
    <p:extLst>
      <p:ext uri="{BB962C8B-B14F-4D97-AF65-F5344CB8AC3E}">
        <p14:creationId xmlns:p14="http://schemas.microsoft.com/office/powerpoint/2010/main" val="1721041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D21E-3377-4B3D-94AB-E93DB49D9E1B}"/>
              </a:ext>
            </a:extLst>
          </p:cNvPr>
          <p:cNvSpPr>
            <a:spLocks noGrp="1"/>
          </p:cNvSpPr>
          <p:nvPr>
            <p:ph type="title"/>
          </p:nvPr>
        </p:nvSpPr>
        <p:spPr/>
        <p:txBody>
          <a:bodyPr/>
          <a:lstStyle/>
          <a:p>
            <a:r>
              <a:rPr lang="en-US" dirty="0"/>
              <a:t>Training Initiatives in 2000</a:t>
            </a:r>
          </a:p>
        </p:txBody>
      </p:sp>
      <p:sp>
        <p:nvSpPr>
          <p:cNvPr id="3" name="Content Placeholder 2">
            <a:extLst>
              <a:ext uri="{FF2B5EF4-FFF2-40B4-BE49-F238E27FC236}">
                <a16:creationId xmlns:a16="http://schemas.microsoft.com/office/drawing/2014/main" id="{79C3851F-B009-43B0-8C08-DD2053FEEA2A}"/>
              </a:ext>
            </a:extLst>
          </p:cNvPr>
          <p:cNvSpPr>
            <a:spLocks noGrp="1"/>
          </p:cNvSpPr>
          <p:nvPr>
            <p:ph idx="1"/>
          </p:nvPr>
        </p:nvSpPr>
        <p:spPr/>
        <p:txBody>
          <a:bodyPr/>
          <a:lstStyle/>
          <a:p>
            <a:pPr>
              <a:lnSpc>
                <a:spcPct val="150000"/>
              </a:lnSpc>
            </a:pPr>
            <a:r>
              <a:rPr lang="en-US" dirty="0"/>
              <a:t>Collaborative Project with Teacher Training Programs</a:t>
            </a:r>
          </a:p>
          <a:p>
            <a:pPr>
              <a:lnSpc>
                <a:spcPct val="150000"/>
              </a:lnSpc>
            </a:pPr>
            <a:r>
              <a:rPr lang="en-US" dirty="0"/>
              <a:t>National Instructional Partnership</a:t>
            </a:r>
          </a:p>
        </p:txBody>
      </p:sp>
    </p:spTree>
    <p:extLst>
      <p:ext uri="{BB962C8B-B14F-4D97-AF65-F5344CB8AC3E}">
        <p14:creationId xmlns:p14="http://schemas.microsoft.com/office/powerpoint/2010/main" val="2676589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772A-1A07-4494-AFB9-506817C64010}"/>
              </a:ext>
            </a:extLst>
          </p:cNvPr>
          <p:cNvSpPr>
            <a:spLocks noGrp="1"/>
          </p:cNvSpPr>
          <p:nvPr>
            <p:ph type="ctrTitle"/>
          </p:nvPr>
        </p:nvSpPr>
        <p:spPr/>
        <p:txBody>
          <a:bodyPr/>
          <a:lstStyle/>
          <a:p>
            <a:r>
              <a:rPr lang="en-US" dirty="0"/>
              <a:t>2020 and Beyond</a:t>
            </a:r>
          </a:p>
        </p:txBody>
      </p:sp>
      <p:sp>
        <p:nvSpPr>
          <p:cNvPr id="3" name="Subtitle 2">
            <a:extLst>
              <a:ext uri="{FF2B5EF4-FFF2-40B4-BE49-F238E27FC236}">
                <a16:creationId xmlns:a16="http://schemas.microsoft.com/office/drawing/2014/main" id="{2A69D083-2C1F-4CA8-9694-B976D36F9B9A}"/>
              </a:ext>
            </a:extLst>
          </p:cNvPr>
          <p:cNvSpPr>
            <a:spLocks noGrp="1"/>
          </p:cNvSpPr>
          <p:nvPr>
            <p:ph type="subTitle" idx="1"/>
          </p:nvPr>
        </p:nvSpPr>
        <p:spPr/>
        <p:txBody>
          <a:bodyPr/>
          <a:lstStyle/>
          <a:p>
            <a:r>
              <a:rPr lang="en-US" dirty="0"/>
              <a:t>Current Education and Outreach </a:t>
            </a:r>
          </a:p>
        </p:txBody>
      </p:sp>
    </p:spTree>
    <p:extLst>
      <p:ext uri="{BB962C8B-B14F-4D97-AF65-F5344CB8AC3E}">
        <p14:creationId xmlns:p14="http://schemas.microsoft.com/office/powerpoint/2010/main" val="325839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9D11-3286-4585-928D-F2E9F7432F03}"/>
              </a:ext>
            </a:extLst>
          </p:cNvPr>
          <p:cNvSpPr>
            <a:spLocks noGrp="1"/>
          </p:cNvSpPr>
          <p:nvPr>
            <p:ph type="ctrTitle"/>
          </p:nvPr>
        </p:nvSpPr>
        <p:spPr>
          <a:xfrm>
            <a:off x="1101970" y="694735"/>
            <a:ext cx="9941168" cy="2213318"/>
          </a:xfrm>
        </p:spPr>
        <p:txBody>
          <a:bodyPr>
            <a:normAutofit/>
          </a:bodyPr>
          <a:lstStyle/>
          <a:p>
            <a:r>
              <a:rPr lang="en-US" sz="4800" dirty="0">
                <a:latin typeface="Bebas Neue"/>
              </a:rPr>
              <a:t>Which state joined Kentucky to charter the American Printing House for the Blind?</a:t>
            </a:r>
            <a:endParaRPr lang="en-US" sz="4800" dirty="0"/>
          </a:p>
        </p:txBody>
      </p:sp>
      <p:sp>
        <p:nvSpPr>
          <p:cNvPr id="3" name="Subtitle 2">
            <a:extLst>
              <a:ext uri="{FF2B5EF4-FFF2-40B4-BE49-F238E27FC236}">
                <a16:creationId xmlns:a16="http://schemas.microsoft.com/office/drawing/2014/main" id="{20B9EDE1-7171-4AFC-AF0E-DAA02791C70F}"/>
              </a:ext>
            </a:extLst>
          </p:cNvPr>
          <p:cNvSpPr>
            <a:spLocks noGrp="1"/>
          </p:cNvSpPr>
          <p:nvPr>
            <p:ph type="subTitle" idx="1"/>
          </p:nvPr>
        </p:nvSpPr>
        <p:spPr>
          <a:xfrm>
            <a:off x="4337538" y="3431440"/>
            <a:ext cx="5873262" cy="1946052"/>
          </a:xfrm>
        </p:spPr>
        <p:txBody>
          <a:bodyPr vert="horz" lIns="91440" tIns="45720" rIns="91440" bIns="45720" rtlCol="0" anchor="ctr">
            <a:noAutofit/>
          </a:bodyPr>
          <a:lstStyle/>
          <a:p>
            <a:pPr algn="l"/>
            <a:r>
              <a:rPr lang="en-US" sz="3200" dirty="0">
                <a:latin typeface="Bebas Neue"/>
              </a:rPr>
              <a:t>A. Mississippi</a:t>
            </a:r>
            <a:endParaRPr lang="en-US" sz="3200" dirty="0"/>
          </a:p>
          <a:p>
            <a:pPr algn="l"/>
            <a:r>
              <a:rPr lang="en-US" sz="3200" dirty="0">
                <a:latin typeface="Bebas Neue"/>
              </a:rPr>
              <a:t>B. Tennessee</a:t>
            </a:r>
            <a:endParaRPr lang="en-US" sz="3200" dirty="0"/>
          </a:p>
          <a:p>
            <a:pPr algn="l"/>
            <a:r>
              <a:rPr lang="en-US" sz="3200" dirty="0">
                <a:latin typeface="Bebas Neue"/>
              </a:rPr>
              <a:t>C. Indiana</a:t>
            </a:r>
          </a:p>
          <a:p>
            <a:pPr algn="l"/>
            <a:r>
              <a:rPr lang="en-US" sz="3200" dirty="0">
                <a:latin typeface="Bebas Neue"/>
              </a:rPr>
              <a:t>D. Ohio</a:t>
            </a:r>
          </a:p>
        </p:txBody>
      </p:sp>
    </p:spTree>
    <p:extLst>
      <p:ext uri="{BB962C8B-B14F-4D97-AF65-F5344CB8AC3E}">
        <p14:creationId xmlns:p14="http://schemas.microsoft.com/office/powerpoint/2010/main" val="2583997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FCF-1D7C-4216-979D-962102F6983B}"/>
              </a:ext>
            </a:extLst>
          </p:cNvPr>
          <p:cNvSpPr>
            <a:spLocks noGrp="1"/>
          </p:cNvSpPr>
          <p:nvPr>
            <p:ph type="title"/>
          </p:nvPr>
        </p:nvSpPr>
        <p:spPr/>
        <p:txBody>
          <a:bodyPr/>
          <a:lstStyle/>
          <a:p>
            <a:r>
              <a:rPr lang="en-US" dirty="0"/>
              <a:t>APH Hive, learning management system</a:t>
            </a:r>
          </a:p>
        </p:txBody>
      </p:sp>
      <p:sp>
        <p:nvSpPr>
          <p:cNvPr id="4" name="Content Placeholder 3">
            <a:extLst>
              <a:ext uri="{FF2B5EF4-FFF2-40B4-BE49-F238E27FC236}">
                <a16:creationId xmlns:a16="http://schemas.microsoft.com/office/drawing/2014/main" id="{F29E1A14-DD85-4E57-8A99-28BB8F8839A3}"/>
              </a:ext>
            </a:extLst>
          </p:cNvPr>
          <p:cNvSpPr>
            <a:spLocks noGrp="1"/>
          </p:cNvSpPr>
          <p:nvPr>
            <p:ph sz="half" idx="1"/>
          </p:nvPr>
        </p:nvSpPr>
        <p:spPr>
          <a:xfrm>
            <a:off x="838200" y="1825624"/>
            <a:ext cx="6334760" cy="3640456"/>
          </a:xfrm>
        </p:spPr>
        <p:txBody>
          <a:bodyPr>
            <a:normAutofit lnSpcReduction="10000"/>
          </a:bodyPr>
          <a:lstStyle/>
          <a:p>
            <a:r>
              <a:rPr lang="en-US" dirty="0"/>
              <a:t>One-stop professional development ​</a:t>
            </a:r>
          </a:p>
          <a:p>
            <a:pPr lvl="1"/>
            <a:r>
              <a:rPr lang="en-US" dirty="0"/>
              <a:t>APH products​</a:t>
            </a:r>
          </a:p>
          <a:p>
            <a:pPr lvl="1"/>
            <a:r>
              <a:rPr lang="en-US" dirty="0"/>
              <a:t>Educator craft knowledge​</a:t>
            </a:r>
          </a:p>
          <a:p>
            <a:pPr lvl="1"/>
            <a:r>
              <a:rPr lang="en-US" dirty="0"/>
              <a:t>One-of-a-kind resources</a:t>
            </a:r>
          </a:p>
          <a:p>
            <a:r>
              <a:rPr lang="en-US" dirty="0"/>
              <a:t>Self-paced learning</a:t>
            </a:r>
          </a:p>
          <a:p>
            <a:r>
              <a:rPr lang="en-US" dirty="0"/>
              <a:t>ACVREP credit</a:t>
            </a:r>
          </a:p>
          <a:p>
            <a:r>
              <a:rPr lang="en-US" dirty="0"/>
              <a:t>Free!</a:t>
            </a:r>
          </a:p>
          <a:p>
            <a:r>
              <a:rPr lang="en-US" dirty="0">
                <a:hlinkClick r:id="rId3"/>
              </a:rPr>
              <a:t>www.Aphhive.org</a:t>
            </a:r>
            <a:r>
              <a:rPr lang="en-US" dirty="0"/>
              <a:t> </a:t>
            </a:r>
          </a:p>
        </p:txBody>
      </p:sp>
      <p:pic>
        <p:nvPicPr>
          <p:cNvPr id="7" name="Content Placeholder 6" descr="APH Hive logo">
            <a:extLst>
              <a:ext uri="{FF2B5EF4-FFF2-40B4-BE49-F238E27FC236}">
                <a16:creationId xmlns:a16="http://schemas.microsoft.com/office/drawing/2014/main" id="{4C5BCE3D-89F4-49C1-BE76-78B3F64D8B1F}"/>
              </a:ext>
            </a:extLst>
          </p:cNvPr>
          <p:cNvPicPr>
            <a:picLocks noGrp="1" noChangeAspect="1"/>
          </p:cNvPicPr>
          <p:nvPr>
            <p:ph sz="half" idx="2"/>
          </p:nvPr>
        </p:nvPicPr>
        <p:blipFill>
          <a:blip r:embed="rId4"/>
          <a:stretch>
            <a:fillRect/>
          </a:stretch>
        </p:blipFill>
        <p:spPr>
          <a:xfrm>
            <a:off x="7674610" y="1199660"/>
            <a:ext cx="3679190" cy="4458679"/>
          </a:xfrm>
        </p:spPr>
      </p:pic>
    </p:spTree>
    <p:extLst>
      <p:ext uri="{BB962C8B-B14F-4D97-AF65-F5344CB8AC3E}">
        <p14:creationId xmlns:p14="http://schemas.microsoft.com/office/powerpoint/2010/main" val="2759688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FCF-1D7C-4216-979D-962102F6983B}"/>
              </a:ext>
            </a:extLst>
          </p:cNvPr>
          <p:cNvSpPr>
            <a:spLocks noGrp="1"/>
          </p:cNvSpPr>
          <p:nvPr>
            <p:ph type="title"/>
          </p:nvPr>
        </p:nvSpPr>
        <p:spPr/>
        <p:txBody>
          <a:bodyPr/>
          <a:lstStyle/>
          <a:p>
            <a:r>
              <a:rPr lang="en-US" dirty="0"/>
              <a:t>Regional specialists</a:t>
            </a:r>
          </a:p>
        </p:txBody>
      </p:sp>
      <p:sp>
        <p:nvSpPr>
          <p:cNvPr id="3" name="Content Placeholder 2">
            <a:extLst>
              <a:ext uri="{FF2B5EF4-FFF2-40B4-BE49-F238E27FC236}">
                <a16:creationId xmlns:a16="http://schemas.microsoft.com/office/drawing/2014/main" id="{2BAF9C51-DB25-4D84-9C23-E432EF8EA9EA}"/>
              </a:ext>
            </a:extLst>
          </p:cNvPr>
          <p:cNvSpPr>
            <a:spLocks noGrp="1"/>
          </p:cNvSpPr>
          <p:nvPr>
            <p:ph idx="1"/>
          </p:nvPr>
        </p:nvSpPr>
        <p:spPr>
          <a:xfrm>
            <a:off x="838200" y="1422400"/>
            <a:ext cx="10515600" cy="4318000"/>
          </a:xfrm>
        </p:spPr>
        <p:txBody>
          <a:bodyPr>
            <a:normAutofit lnSpcReduction="10000"/>
          </a:bodyPr>
          <a:lstStyle/>
          <a:p>
            <a:r>
              <a:rPr lang="en-US" dirty="0"/>
              <a:t>Providing networking among vision professionals</a:t>
            </a:r>
          </a:p>
          <a:p>
            <a:r>
              <a:rPr lang="en-US" dirty="0"/>
              <a:t>Promoting the professional learning management system</a:t>
            </a:r>
          </a:p>
          <a:p>
            <a:r>
              <a:rPr lang="en-US" dirty="0"/>
              <a:t>Being present at regional events such as regional AER conferences, State meetings, Braille Challenge events, etc.</a:t>
            </a:r>
          </a:p>
          <a:p>
            <a:r>
              <a:rPr lang="en-US" dirty="0"/>
              <a:t>Answering questions about the skills, policies and issues surrounding the education of children and adults with visual impairments</a:t>
            </a:r>
          </a:p>
          <a:p>
            <a:r>
              <a:rPr lang="en-US" dirty="0"/>
              <a:t>Providing new information to the region to allow for field knowledge to spread quicker</a:t>
            </a:r>
          </a:p>
          <a:p>
            <a:r>
              <a:rPr lang="en-US" dirty="0"/>
              <a:t>Promoting the field as a career </a:t>
            </a:r>
          </a:p>
          <a:p>
            <a:endParaRPr lang="en-US" dirty="0"/>
          </a:p>
        </p:txBody>
      </p:sp>
    </p:spTree>
    <p:extLst>
      <p:ext uri="{BB962C8B-B14F-4D97-AF65-F5344CB8AC3E}">
        <p14:creationId xmlns:p14="http://schemas.microsoft.com/office/powerpoint/2010/main" val="1725728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FCF-1D7C-4216-979D-962102F6983B}"/>
              </a:ext>
            </a:extLst>
          </p:cNvPr>
          <p:cNvSpPr>
            <a:spLocks noGrp="1"/>
          </p:cNvSpPr>
          <p:nvPr>
            <p:ph type="title"/>
          </p:nvPr>
        </p:nvSpPr>
        <p:spPr>
          <a:xfrm>
            <a:off x="838200" y="365125"/>
            <a:ext cx="10515600" cy="1325563"/>
          </a:xfrm>
        </p:spPr>
        <p:txBody>
          <a:bodyPr anchor="ctr">
            <a:normAutofit/>
          </a:bodyPr>
          <a:lstStyle/>
          <a:p>
            <a:r>
              <a:rPr lang="en-US" dirty="0"/>
              <a:t>Access Academy</a:t>
            </a:r>
          </a:p>
        </p:txBody>
      </p:sp>
      <p:pic>
        <p:nvPicPr>
          <p:cNvPr id="7" name="Content Placeholder 6" descr="Front slide to a former Access Academy webinar held on 7/18/21. Expanded Core Curriculum (ECC): An Educational and Legal Requirement">
            <a:extLst>
              <a:ext uri="{FF2B5EF4-FFF2-40B4-BE49-F238E27FC236}">
                <a16:creationId xmlns:a16="http://schemas.microsoft.com/office/drawing/2014/main" id="{237E7F10-13DD-4671-B9D8-E382E1CB5D1A}"/>
              </a:ext>
            </a:extLst>
          </p:cNvPr>
          <p:cNvPicPr>
            <a:picLocks noGrp="1" noChangeAspect="1"/>
          </p:cNvPicPr>
          <p:nvPr>
            <p:ph sz="half" idx="1"/>
          </p:nvPr>
        </p:nvPicPr>
        <p:blipFill>
          <a:blip r:embed="rId3"/>
          <a:stretch>
            <a:fillRect/>
          </a:stretch>
        </p:blipFill>
        <p:spPr>
          <a:xfrm>
            <a:off x="583367" y="2189187"/>
            <a:ext cx="5181600" cy="2914650"/>
          </a:xfrm>
          <a:noFill/>
        </p:spPr>
      </p:pic>
      <p:sp>
        <p:nvSpPr>
          <p:cNvPr id="4" name="Content Placeholder 3">
            <a:extLst>
              <a:ext uri="{FF2B5EF4-FFF2-40B4-BE49-F238E27FC236}">
                <a16:creationId xmlns:a16="http://schemas.microsoft.com/office/drawing/2014/main" id="{3049EAC1-F1DB-44EA-AC5A-59F504D52881}"/>
              </a:ext>
            </a:extLst>
          </p:cNvPr>
          <p:cNvSpPr>
            <a:spLocks noGrp="1"/>
          </p:cNvSpPr>
          <p:nvPr>
            <p:ph sz="half" idx="2"/>
          </p:nvPr>
        </p:nvSpPr>
        <p:spPr>
          <a:xfrm>
            <a:off x="6172199" y="1825624"/>
            <a:ext cx="5789951" cy="3855648"/>
          </a:xfrm>
        </p:spPr>
        <p:txBody>
          <a:bodyPr>
            <a:normAutofit lnSpcReduction="10000"/>
          </a:bodyPr>
          <a:lstStyle/>
          <a:p>
            <a:pPr marL="0" indent="0">
              <a:lnSpc>
                <a:spcPct val="150000"/>
              </a:lnSpc>
              <a:buNone/>
            </a:pPr>
            <a:r>
              <a:rPr lang="en-US" sz="2200" dirty="0"/>
              <a:t>Meaningful education and training webinars you need to get the most out of APH products and services. From tutorials on new products and hacks on how to get the most from your beloved tech, to information on resources, services, and programs: our goal is to give you the info you need for home, the classroom, and the workplace.</a:t>
            </a:r>
          </a:p>
        </p:txBody>
      </p:sp>
    </p:spTree>
    <p:extLst>
      <p:ext uri="{BB962C8B-B14F-4D97-AF65-F5344CB8AC3E}">
        <p14:creationId xmlns:p14="http://schemas.microsoft.com/office/powerpoint/2010/main" val="2926404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FCF-1D7C-4216-979D-962102F6983B}"/>
              </a:ext>
            </a:extLst>
          </p:cNvPr>
          <p:cNvSpPr>
            <a:spLocks noGrp="1"/>
          </p:cNvSpPr>
          <p:nvPr>
            <p:ph type="title"/>
          </p:nvPr>
        </p:nvSpPr>
        <p:spPr/>
        <p:txBody>
          <a:bodyPr/>
          <a:lstStyle/>
          <a:p>
            <a:r>
              <a:rPr lang="en-US" dirty="0"/>
              <a:t>APH ConnectCenter</a:t>
            </a:r>
          </a:p>
        </p:txBody>
      </p:sp>
      <p:sp>
        <p:nvSpPr>
          <p:cNvPr id="4" name="Content Placeholder 3">
            <a:extLst>
              <a:ext uri="{FF2B5EF4-FFF2-40B4-BE49-F238E27FC236}">
                <a16:creationId xmlns:a16="http://schemas.microsoft.com/office/drawing/2014/main" id="{CA0EF422-23C2-407E-B4EE-5DE77B66A13A}"/>
              </a:ext>
            </a:extLst>
          </p:cNvPr>
          <p:cNvSpPr>
            <a:spLocks noGrp="1"/>
          </p:cNvSpPr>
          <p:nvPr>
            <p:ph sz="half" idx="1"/>
          </p:nvPr>
        </p:nvSpPr>
        <p:spPr>
          <a:xfrm>
            <a:off x="838200" y="1825624"/>
            <a:ext cx="5181600" cy="3681096"/>
          </a:xfrm>
        </p:spPr>
        <p:txBody>
          <a:bodyPr>
            <a:normAutofit lnSpcReduction="10000"/>
          </a:bodyPr>
          <a:lstStyle/>
          <a:p>
            <a:pPr>
              <a:lnSpc>
                <a:spcPct val="150000"/>
              </a:lnSpc>
            </a:pPr>
            <a:r>
              <a:rPr lang="en-US" dirty="0" err="1"/>
              <a:t>CareerConnect</a:t>
            </a:r>
            <a:endParaRPr lang="en-US" dirty="0"/>
          </a:p>
          <a:p>
            <a:pPr>
              <a:lnSpc>
                <a:spcPct val="150000"/>
              </a:lnSpc>
            </a:pPr>
            <a:r>
              <a:rPr lang="en-US" dirty="0" err="1"/>
              <a:t>VisionAware</a:t>
            </a:r>
            <a:endParaRPr lang="en-US" dirty="0"/>
          </a:p>
          <a:p>
            <a:pPr>
              <a:lnSpc>
                <a:spcPct val="150000"/>
              </a:lnSpc>
            </a:pPr>
            <a:r>
              <a:rPr lang="en-US" dirty="0" err="1"/>
              <a:t>FamilyConnect</a:t>
            </a:r>
            <a:endParaRPr lang="en-US" dirty="0"/>
          </a:p>
          <a:p>
            <a:pPr>
              <a:lnSpc>
                <a:spcPct val="150000"/>
              </a:lnSpc>
            </a:pPr>
            <a:r>
              <a:rPr lang="en-US" dirty="0"/>
              <a:t>Braille Bug</a:t>
            </a:r>
          </a:p>
          <a:p>
            <a:pPr>
              <a:lnSpc>
                <a:spcPct val="150000"/>
              </a:lnSpc>
            </a:pPr>
            <a:r>
              <a:rPr lang="en-US" dirty="0"/>
              <a:t>APH Transition Hub</a:t>
            </a:r>
          </a:p>
          <a:p>
            <a:endParaRPr lang="en-US" dirty="0"/>
          </a:p>
        </p:txBody>
      </p:sp>
      <p:pic>
        <p:nvPicPr>
          <p:cNvPr id="7" name="Content Placeholder 6" descr="Screen shot: Welcome to CareerConnect, an employment information resource offered by the American Printing House for the Blind for job seekers who are blind or visually impaired. CareerConnect provides employment information, career exploration tools, and job seeking guidance for individuals with vision loss and the professionals who work with them. Feel free to contact us at connectcenter@aph.org.">
            <a:extLst>
              <a:ext uri="{FF2B5EF4-FFF2-40B4-BE49-F238E27FC236}">
                <a16:creationId xmlns:a16="http://schemas.microsoft.com/office/drawing/2014/main" id="{C326B184-0129-4079-ACD0-9E721B4B6CAE}"/>
              </a:ext>
            </a:extLst>
          </p:cNvPr>
          <p:cNvPicPr>
            <a:picLocks noGrp="1" noChangeAspect="1"/>
          </p:cNvPicPr>
          <p:nvPr>
            <p:ph sz="half" idx="2"/>
          </p:nvPr>
        </p:nvPicPr>
        <p:blipFill>
          <a:blip r:embed="rId3"/>
          <a:stretch>
            <a:fillRect/>
          </a:stretch>
        </p:blipFill>
        <p:spPr>
          <a:xfrm>
            <a:off x="4712811" y="1825623"/>
            <a:ext cx="7293976" cy="3498217"/>
          </a:xfrm>
        </p:spPr>
      </p:pic>
    </p:spTree>
    <p:extLst>
      <p:ext uri="{BB962C8B-B14F-4D97-AF65-F5344CB8AC3E}">
        <p14:creationId xmlns:p14="http://schemas.microsoft.com/office/powerpoint/2010/main" val="4057479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53EA-C1CC-4FE1-8B8C-F7BD4237BFC2}"/>
              </a:ext>
            </a:extLst>
          </p:cNvPr>
          <p:cNvSpPr>
            <a:spLocks noGrp="1"/>
          </p:cNvSpPr>
          <p:nvPr>
            <p:ph type="ctrTitle"/>
          </p:nvPr>
        </p:nvSpPr>
        <p:spPr/>
        <p:txBody>
          <a:bodyPr>
            <a:normAutofit fontScale="90000"/>
          </a:bodyPr>
          <a:lstStyle/>
          <a:p>
            <a:r>
              <a:rPr lang="en-US" dirty="0"/>
              <a:t>Are We Leveling the Educational Playing Field?</a:t>
            </a:r>
          </a:p>
        </p:txBody>
      </p:sp>
      <p:sp>
        <p:nvSpPr>
          <p:cNvPr id="3" name="Subtitle 2">
            <a:extLst>
              <a:ext uri="{FF2B5EF4-FFF2-40B4-BE49-F238E27FC236}">
                <a16:creationId xmlns:a16="http://schemas.microsoft.com/office/drawing/2014/main" id="{B192537B-E045-44BC-BFCB-66C36507E4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6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8C7A-568B-486A-87E0-632D4D43BB67}"/>
              </a:ext>
            </a:extLst>
          </p:cNvPr>
          <p:cNvSpPr>
            <a:spLocks noGrp="1"/>
          </p:cNvSpPr>
          <p:nvPr>
            <p:ph type="title"/>
          </p:nvPr>
        </p:nvSpPr>
        <p:spPr/>
        <p:txBody>
          <a:bodyPr/>
          <a:lstStyle/>
          <a:p>
            <a:r>
              <a:rPr lang="en-US" dirty="0">
                <a:latin typeface="Bebas Neue"/>
              </a:rPr>
              <a:t>All States Wanted Books</a:t>
            </a:r>
            <a:endParaRPr lang="en-US" dirty="0"/>
          </a:p>
        </p:txBody>
      </p:sp>
      <p:sp>
        <p:nvSpPr>
          <p:cNvPr id="3" name="Content Placeholder 2">
            <a:extLst>
              <a:ext uri="{FF2B5EF4-FFF2-40B4-BE49-F238E27FC236}">
                <a16:creationId xmlns:a16="http://schemas.microsoft.com/office/drawing/2014/main" id="{5D60B317-0132-4686-AF08-58B356D55FE9}"/>
              </a:ext>
            </a:extLst>
          </p:cNvPr>
          <p:cNvSpPr>
            <a:spLocks noGrp="1"/>
          </p:cNvSpPr>
          <p:nvPr>
            <p:ph sz="half" idx="1"/>
          </p:nvPr>
        </p:nvSpPr>
        <p:spPr/>
        <p:txBody>
          <a:bodyPr vert="horz" lIns="91440" tIns="45720" rIns="91440" bIns="45720" rtlCol="0" anchor="t">
            <a:normAutofit/>
          </a:bodyPr>
          <a:lstStyle/>
          <a:p>
            <a:pPr>
              <a:lnSpc>
                <a:spcPct val="150000"/>
              </a:lnSpc>
            </a:pPr>
            <a:r>
              <a:rPr lang="en-US" dirty="0">
                <a:latin typeface="Avenir Next Demi Bold"/>
              </a:rPr>
              <a:t>Kentucky, Mississippi and Louisiana, 1860</a:t>
            </a:r>
            <a:endParaRPr lang="en-US" dirty="0"/>
          </a:p>
          <a:p>
            <a:pPr>
              <a:lnSpc>
                <a:spcPct val="150000"/>
              </a:lnSpc>
            </a:pPr>
            <a:r>
              <a:rPr lang="en-US" dirty="0">
                <a:latin typeface="Avenir Next Demi Bold"/>
              </a:rPr>
              <a:t>All 38 states joined in 1879 with The Act to Promote the Education of the Blind </a:t>
            </a:r>
            <a:endParaRPr lang="en-US" dirty="0"/>
          </a:p>
        </p:txBody>
      </p:sp>
      <p:pic>
        <p:nvPicPr>
          <p:cNvPr id="5" name="Picture 5" descr="Background pattern&#10;&#10;Description automatically generated">
            <a:extLst>
              <a:ext uri="{FF2B5EF4-FFF2-40B4-BE49-F238E27FC236}">
                <a16:creationId xmlns:a16="http://schemas.microsoft.com/office/drawing/2014/main" id="{44D5912C-CAF9-4D62-8B0E-F4B3B34F6342}"/>
              </a:ext>
            </a:extLst>
          </p:cNvPr>
          <p:cNvPicPr>
            <a:picLocks noGrp="1" noChangeAspect="1"/>
          </p:cNvPicPr>
          <p:nvPr>
            <p:ph sz="half" idx="2"/>
          </p:nvPr>
        </p:nvPicPr>
        <p:blipFill>
          <a:blip r:embed="rId3"/>
          <a:stretch>
            <a:fillRect/>
          </a:stretch>
        </p:blipFill>
        <p:spPr>
          <a:xfrm>
            <a:off x="6580954" y="1820122"/>
            <a:ext cx="5086677" cy="2719222"/>
          </a:xfrm>
        </p:spPr>
      </p:pic>
    </p:spTree>
    <p:extLst>
      <p:ext uri="{BB962C8B-B14F-4D97-AF65-F5344CB8AC3E}">
        <p14:creationId xmlns:p14="http://schemas.microsoft.com/office/powerpoint/2010/main" val="114472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3998-597C-4878-9844-8FE938D6A7EB}"/>
              </a:ext>
            </a:extLst>
          </p:cNvPr>
          <p:cNvSpPr>
            <a:spLocks noGrp="1"/>
          </p:cNvSpPr>
          <p:nvPr>
            <p:ph type="title"/>
          </p:nvPr>
        </p:nvSpPr>
        <p:spPr/>
        <p:txBody>
          <a:bodyPr/>
          <a:lstStyle/>
          <a:p>
            <a:r>
              <a:rPr lang="en-US">
                <a:latin typeface="Bebas Neue"/>
              </a:rPr>
              <a:t>Why Louisville?</a:t>
            </a:r>
            <a:endParaRPr lang="en-US"/>
          </a:p>
        </p:txBody>
      </p:sp>
      <p:sp>
        <p:nvSpPr>
          <p:cNvPr id="3" name="Content Placeholder 2">
            <a:extLst>
              <a:ext uri="{FF2B5EF4-FFF2-40B4-BE49-F238E27FC236}">
                <a16:creationId xmlns:a16="http://schemas.microsoft.com/office/drawing/2014/main" id="{52807C28-1B0A-4F8D-BF7A-C5F8821A0FA0}"/>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en-US" dirty="0">
                <a:latin typeface="Avenir Next Demi Bold"/>
              </a:rPr>
              <a:t>“Twenty-three out of the thirty institutions for the blind are in the South and the West. Railroad and water connections with those sections are direct and numerous, from no other point could the books and apparatus be so quickly and cheaply distributed.”</a:t>
            </a:r>
            <a:endParaRPr lang="en-US" dirty="0"/>
          </a:p>
          <a:p>
            <a:pPr lvl="1">
              <a:lnSpc>
                <a:spcPct val="150000"/>
              </a:lnSpc>
            </a:pPr>
            <a:r>
              <a:rPr lang="en-US" dirty="0">
                <a:latin typeface="Avenir Next Demi Bold"/>
              </a:rPr>
              <a:t>Congressman Albert W. Willis, January 17, 1879</a:t>
            </a:r>
            <a:endParaRPr lang="en-US" dirty="0"/>
          </a:p>
        </p:txBody>
      </p:sp>
    </p:spTree>
    <p:extLst>
      <p:ext uri="{BB962C8B-B14F-4D97-AF65-F5344CB8AC3E}">
        <p14:creationId xmlns:p14="http://schemas.microsoft.com/office/powerpoint/2010/main" val="356030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6DC9-2090-49C2-8602-7B383331F599}"/>
              </a:ext>
            </a:extLst>
          </p:cNvPr>
          <p:cNvSpPr>
            <a:spLocks noGrp="1"/>
          </p:cNvSpPr>
          <p:nvPr>
            <p:ph type="ctrTitle"/>
          </p:nvPr>
        </p:nvSpPr>
        <p:spPr/>
        <p:txBody>
          <a:bodyPr/>
          <a:lstStyle/>
          <a:p>
            <a:r>
              <a:rPr lang="en-US" dirty="0">
                <a:latin typeface="Bebas Neue"/>
              </a:rPr>
              <a:t>What did The Act dictate?</a:t>
            </a:r>
            <a:endParaRPr lang="en-US" dirty="0"/>
          </a:p>
        </p:txBody>
      </p:sp>
      <p:sp>
        <p:nvSpPr>
          <p:cNvPr id="3" name="Subtitle 2">
            <a:extLst>
              <a:ext uri="{FF2B5EF4-FFF2-40B4-BE49-F238E27FC236}">
                <a16:creationId xmlns:a16="http://schemas.microsoft.com/office/drawing/2014/main" id="{8E212756-D3D2-4DCF-8888-8B2CE89480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491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EC2F-9562-4858-98D3-23A9890FFF4E}"/>
              </a:ext>
            </a:extLst>
          </p:cNvPr>
          <p:cNvSpPr>
            <a:spLocks noGrp="1"/>
          </p:cNvSpPr>
          <p:nvPr>
            <p:ph type="title"/>
          </p:nvPr>
        </p:nvSpPr>
        <p:spPr>
          <a:xfrm>
            <a:off x="838200" y="151147"/>
            <a:ext cx="10515600" cy="1325563"/>
          </a:xfrm>
        </p:spPr>
        <p:txBody>
          <a:bodyPr/>
          <a:lstStyle/>
          <a:p>
            <a:r>
              <a:rPr lang="en-US" dirty="0"/>
              <a:t>The Act of 1879</a:t>
            </a:r>
          </a:p>
        </p:txBody>
      </p:sp>
      <p:sp>
        <p:nvSpPr>
          <p:cNvPr id="3" name="Content Placeholder 2">
            <a:extLst>
              <a:ext uri="{FF2B5EF4-FFF2-40B4-BE49-F238E27FC236}">
                <a16:creationId xmlns:a16="http://schemas.microsoft.com/office/drawing/2014/main" id="{967E174F-5298-4CD7-955E-55E8CE789AAF}"/>
              </a:ext>
            </a:extLst>
          </p:cNvPr>
          <p:cNvSpPr>
            <a:spLocks noGrp="1"/>
          </p:cNvSpPr>
          <p:nvPr>
            <p:ph idx="1"/>
          </p:nvPr>
        </p:nvSpPr>
        <p:spPr>
          <a:xfrm>
            <a:off x="838200" y="1332089"/>
            <a:ext cx="10515600" cy="4711982"/>
          </a:xfrm>
        </p:spPr>
        <p:txBody>
          <a:bodyPr>
            <a:normAutofit fontScale="92500" lnSpcReduction="20000"/>
          </a:bodyPr>
          <a:lstStyle/>
          <a:p>
            <a:pPr>
              <a:lnSpc>
                <a:spcPct val="150000"/>
              </a:lnSpc>
            </a:pPr>
            <a:r>
              <a:rPr lang="en-US" dirty="0">
                <a:latin typeface="Avenir Next Demi Bold"/>
              </a:rPr>
              <a:t>Printing books and making apparatus for general distribution with no profit made from books or tangible apparatus.</a:t>
            </a:r>
          </a:p>
          <a:p>
            <a:pPr>
              <a:lnSpc>
                <a:spcPct val="150000"/>
              </a:lnSpc>
            </a:pPr>
            <a:r>
              <a:rPr lang="en-US" dirty="0">
                <a:latin typeface="Avenir Next Demi Bold"/>
              </a:rPr>
              <a:t>Authentication of the total number of pupils in all public institutions for the education of the blind (Census).</a:t>
            </a:r>
          </a:p>
          <a:p>
            <a:pPr>
              <a:lnSpc>
                <a:spcPct val="150000"/>
              </a:lnSpc>
            </a:pPr>
            <a:r>
              <a:rPr lang="en-US" dirty="0">
                <a:latin typeface="Avenir Next Demi Bold"/>
              </a:rPr>
              <a:t>Ratio between pupils in each institution and total number of pupils in the nation be computed the first Monday in January of each year (quota).</a:t>
            </a:r>
          </a:p>
          <a:p>
            <a:pPr>
              <a:lnSpc>
                <a:spcPct val="150000"/>
              </a:lnSpc>
            </a:pPr>
            <a:r>
              <a:rPr lang="en-US" dirty="0">
                <a:latin typeface="Avenir Next Demi Bold"/>
              </a:rPr>
              <a:t>Superintendents of those institutions are ex officio members of the APH board of trustees.</a:t>
            </a:r>
            <a:endParaRPr lang="en-US" dirty="0"/>
          </a:p>
          <a:p>
            <a:endParaRPr lang="en-US" dirty="0"/>
          </a:p>
        </p:txBody>
      </p:sp>
    </p:spTree>
    <p:extLst>
      <p:ext uri="{BB962C8B-B14F-4D97-AF65-F5344CB8AC3E}">
        <p14:creationId xmlns:p14="http://schemas.microsoft.com/office/powerpoint/2010/main" val="2717163758"/>
      </p:ext>
    </p:extLst>
  </p:cSld>
  <p:clrMapOvr>
    <a:masterClrMapping/>
  </p:clrMapOvr>
</p:sld>
</file>

<file path=ppt/theme/theme1.xml><?xml version="1.0" encoding="utf-8"?>
<a:theme xmlns:a="http://schemas.openxmlformats.org/drawingml/2006/main" name="Annual Meeting 2021">
  <a:themeElements>
    <a:clrScheme name="Annual Meeting 1">
      <a:dk1>
        <a:srgbClr val="393737"/>
      </a:dk1>
      <a:lt1>
        <a:srgbClr val="FFFFFF"/>
      </a:lt1>
      <a:dk2>
        <a:srgbClr val="393737"/>
      </a:dk2>
      <a:lt2>
        <a:srgbClr val="E7E6E6"/>
      </a:lt2>
      <a:accent1>
        <a:srgbClr val="E10C5A"/>
      </a:accent1>
      <a:accent2>
        <a:srgbClr val="49ACBB"/>
      </a:accent2>
      <a:accent3>
        <a:srgbClr val="F8A535"/>
      </a:accent3>
      <a:accent4>
        <a:srgbClr val="743F7C"/>
      </a:accent4>
      <a:accent5>
        <a:srgbClr val="393737"/>
      </a:accent5>
      <a:accent6>
        <a:srgbClr val="E10C5A"/>
      </a:accent6>
      <a:hlink>
        <a:srgbClr val="49ACBB"/>
      </a:hlink>
      <a:folHlink>
        <a:srgbClr val="3937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ual Meeting 2021" id="{AF99CC0C-AF3D-0047-BC3C-DF8352D991BE}" vid="{FAA0F498-B655-C749-8A55-BCE27F197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17DCC81D95E840A6B6D9A1B38F7345" ma:contentTypeVersion="12" ma:contentTypeDescription="Create a new document." ma:contentTypeScope="" ma:versionID="1627c9bcfd2ab1df9fcb14d6c003940c">
  <xsd:schema xmlns:xsd="http://www.w3.org/2001/XMLSchema" xmlns:xs="http://www.w3.org/2001/XMLSchema" xmlns:p="http://schemas.microsoft.com/office/2006/metadata/properties" xmlns:ns2="db61c8e0-eab5-4c7c-adc7-4eb79cbd7f78" xmlns:ns3="cbb253ac-5ac1-4dc8-aaa4-ae36c491a202" targetNamespace="http://schemas.microsoft.com/office/2006/metadata/properties" ma:root="true" ma:fieldsID="53be608a6cb818225bf304bfa71469a4" ns2:_="" ns3:_="">
    <xsd:import namespace="db61c8e0-eab5-4c7c-adc7-4eb79cbd7f78"/>
    <xsd:import namespace="cbb253ac-5ac1-4dc8-aaa4-ae36c491a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1c8e0-eab5-4c7c-adc7-4eb79cbd7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b253ac-5ac1-4dc8-aaa4-ae36c491a2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34C59B-46D5-4747-BB22-76A55A30E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1c8e0-eab5-4c7c-adc7-4eb79cbd7f78"/>
    <ds:schemaRef ds:uri="cbb253ac-5ac1-4dc8-aaa4-ae36c491a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09130D-6DCB-4075-BF7A-463C790120D8}">
  <ds:schemaRefs>
    <ds:schemaRef ds:uri="http://schemas.microsoft.com/sharepoint/v3/contenttype/forms"/>
  </ds:schemaRefs>
</ds:datastoreItem>
</file>

<file path=customXml/itemProps3.xml><?xml version="1.0" encoding="utf-8"?>
<ds:datastoreItem xmlns:ds="http://schemas.openxmlformats.org/officeDocument/2006/customXml" ds:itemID="{459FF87D-0E5B-4BDF-9C4E-0BBBC1F097E3}">
  <ds:schemaRefs>
    <ds:schemaRef ds:uri="http://purl.org/dc/elements/1.1/"/>
    <ds:schemaRef ds:uri="http://schemas.microsoft.com/office/infopath/2007/PartnerControls"/>
    <ds:schemaRef ds:uri="http://purl.org/dc/dcmitype/"/>
    <ds:schemaRef ds:uri="http://schemas.microsoft.com/office/2006/metadata/properties"/>
    <ds:schemaRef ds:uri="b2cbbbd4-2236-44b1-a091-03830c178ccd"/>
    <ds:schemaRef ds:uri="http://schemas.openxmlformats.org/package/2006/metadata/core-properties"/>
    <ds:schemaRef ds:uri="c040034a-6eb0-4a8f-87ee-52e9e6e656fa"/>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2733</TotalTime>
  <Words>2754</Words>
  <Application>Microsoft Office PowerPoint</Application>
  <PresentationFormat>Widescreen</PresentationFormat>
  <Paragraphs>330</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Avenir Next Demi Bold</vt:lpstr>
      <vt:lpstr>Bebas Neue</vt:lpstr>
      <vt:lpstr>Calibri</vt:lpstr>
      <vt:lpstr>Inter</vt:lpstr>
      <vt:lpstr>proxima-nova</vt:lpstr>
      <vt:lpstr>Verdana</vt:lpstr>
      <vt:lpstr>Annual Meeting 2021</vt:lpstr>
      <vt:lpstr>Leveling the Educational Playing Field in the Dakotas</vt:lpstr>
      <vt:lpstr>Leanne Grillot</vt:lpstr>
      <vt:lpstr>Leslie Weilbacher</vt:lpstr>
      <vt:lpstr>Learning Objectives</vt:lpstr>
      <vt:lpstr>Which state joined Kentucky to charter the American Printing House for the Blind?</vt:lpstr>
      <vt:lpstr>All States Wanted Books</vt:lpstr>
      <vt:lpstr>Why Louisville?</vt:lpstr>
      <vt:lpstr>What did The Act dictate?</vt:lpstr>
      <vt:lpstr>The Act of 1879</vt:lpstr>
      <vt:lpstr>Federal Appropriation</vt:lpstr>
      <vt:lpstr>Students and Money Added</vt:lpstr>
      <vt:lpstr>Books and Products</vt:lpstr>
      <vt:lpstr>Tactile Books</vt:lpstr>
      <vt:lpstr>Books Needed in Different Formats</vt:lpstr>
      <vt:lpstr>Products of APH</vt:lpstr>
      <vt:lpstr>Tangible Aids of the 1940s and 50s</vt:lpstr>
      <vt:lpstr>Large Changes in The Act</vt:lpstr>
      <vt:lpstr>1961 – An Active Year for The Act</vt:lpstr>
      <vt:lpstr>Additional 1961 Changes</vt:lpstr>
      <vt:lpstr>1970s</vt:lpstr>
      <vt:lpstr>Who Else has Books?</vt:lpstr>
      <vt:lpstr>What about Tests?</vt:lpstr>
      <vt:lpstr>21st Century Books and Products</vt:lpstr>
      <vt:lpstr>Access to Literacy</vt:lpstr>
      <vt:lpstr>Illinois Braille Series</vt:lpstr>
      <vt:lpstr>Jupiter</vt:lpstr>
      <vt:lpstr>ZoomText</vt:lpstr>
      <vt:lpstr>Juno</vt:lpstr>
      <vt:lpstr>Chameleon 20</vt:lpstr>
      <vt:lpstr>Access to Numeracy</vt:lpstr>
      <vt:lpstr>MATT Connect, Desmos graphing calculator</vt:lpstr>
      <vt:lpstr>Cranmer Abacus</vt:lpstr>
      <vt:lpstr>Tactile Algebra Tiles</vt:lpstr>
      <vt:lpstr>Money Talks: Bank Account Management Software</vt:lpstr>
      <vt:lpstr>Access to the Environment</vt:lpstr>
      <vt:lpstr>Using Touch</vt:lpstr>
      <vt:lpstr>Access to Drawing</vt:lpstr>
      <vt:lpstr>Access to Music</vt:lpstr>
      <vt:lpstr>Labeling</vt:lpstr>
      <vt:lpstr>Tactile Clothing Tape</vt:lpstr>
      <vt:lpstr>Access to the Workplace</vt:lpstr>
      <vt:lpstr>Signature Guide</vt:lpstr>
      <vt:lpstr>JAWS</vt:lpstr>
      <vt:lpstr>Mantis Q40</vt:lpstr>
      <vt:lpstr>Crossings with No Traffic Control</vt:lpstr>
      <vt:lpstr>Spreading the APH Message</vt:lpstr>
      <vt:lpstr>APH Staff Providing Education in the 1980s</vt:lpstr>
      <vt:lpstr>Training Initiatives in 2000</vt:lpstr>
      <vt:lpstr>2020 and Beyond</vt:lpstr>
      <vt:lpstr>APH Hive, learning management system</vt:lpstr>
      <vt:lpstr>Regional specialists</vt:lpstr>
      <vt:lpstr>Access Academy</vt:lpstr>
      <vt:lpstr>APH ConnectCenter</vt:lpstr>
      <vt:lpstr>Are We Leveling the Educational Playing Field?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Argabright</dc:creator>
  <cp:lastModifiedBy>Stenberg Brown, Emily K.</cp:lastModifiedBy>
  <cp:revision>315</cp:revision>
  <dcterms:created xsi:type="dcterms:W3CDTF">2021-08-19T16:44:15Z</dcterms:created>
  <dcterms:modified xsi:type="dcterms:W3CDTF">2021-10-19T23:10:57Z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0x0101009117DCC81D95E840A6B6D9A1B38F7345</vt:lpwstr>
  </property>
</Properties>
</file>